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5267" autoAdjust="0"/>
  </p:normalViewPr>
  <p:slideViewPr>
    <p:cSldViewPr snapToGrid="0" snapToObjects="1" showGuides="1">
      <p:cViewPr varScale="1">
        <p:scale>
          <a:sx n="79" d="100"/>
          <a:sy n="79" d="100"/>
        </p:scale>
        <p:origin x="120" y="27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E7A03C-9C6B-48BE-863A-99629C861387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FC789386-EEDD-4986-83F1-FC467132ABF4}">
      <dgm:prSet phldrT="[文本]"/>
      <dgm:spPr/>
      <dgm:t>
        <a:bodyPr/>
        <a:lstStyle/>
        <a:p>
          <a:r>
            <a:rPr lang="zh-CN" altLang="en-US" dirty="0"/>
            <a:t>摩尔定律</a:t>
          </a:r>
        </a:p>
      </dgm:t>
    </dgm:pt>
    <dgm:pt modelId="{56B7C9D0-40FA-4F8E-9924-F217A98C6432}" type="parTrans" cxnId="{74EB6E65-D23D-4214-892C-F9A73B2DBF0E}">
      <dgm:prSet/>
      <dgm:spPr/>
      <dgm:t>
        <a:bodyPr/>
        <a:lstStyle/>
        <a:p>
          <a:endParaRPr lang="zh-CN" altLang="en-US"/>
        </a:p>
      </dgm:t>
    </dgm:pt>
    <dgm:pt modelId="{1F61ADD9-6AF2-4AAD-BBBE-F6E852A94217}" type="sibTrans" cxnId="{74EB6E65-D23D-4214-892C-F9A73B2DBF0E}">
      <dgm:prSet/>
      <dgm:spPr/>
      <dgm:t>
        <a:bodyPr/>
        <a:lstStyle/>
        <a:p>
          <a:endParaRPr lang="zh-CN" altLang="en-US"/>
        </a:p>
      </dgm:t>
    </dgm:pt>
    <dgm:pt modelId="{A5C91F57-0626-42D4-A3B3-9B3E1ACFB938}">
      <dgm:prSet phldrT="[文本]"/>
      <dgm:spPr/>
      <dgm:t>
        <a:bodyPr/>
        <a:lstStyle/>
        <a:p>
          <a:r>
            <a:rPr lang="zh-CN" altLang="en-US" dirty="0"/>
            <a:t>信息革命</a:t>
          </a:r>
        </a:p>
      </dgm:t>
    </dgm:pt>
    <dgm:pt modelId="{54428940-9332-4F61-A916-ABD80FC5C3B3}" type="parTrans" cxnId="{5C434373-91C0-4720-B99A-632BE1D9B29F}">
      <dgm:prSet/>
      <dgm:spPr/>
      <dgm:t>
        <a:bodyPr/>
        <a:lstStyle/>
        <a:p>
          <a:endParaRPr lang="zh-CN" altLang="en-US"/>
        </a:p>
      </dgm:t>
    </dgm:pt>
    <dgm:pt modelId="{26DD59F6-A112-434E-B07F-535CDF471DF9}" type="sibTrans" cxnId="{5C434373-91C0-4720-B99A-632BE1D9B29F}">
      <dgm:prSet/>
      <dgm:spPr/>
      <dgm:t>
        <a:bodyPr/>
        <a:lstStyle/>
        <a:p>
          <a:endParaRPr lang="zh-CN" altLang="en-US"/>
        </a:p>
      </dgm:t>
    </dgm:pt>
    <dgm:pt modelId="{3C20D822-B6DF-46DF-86FC-14D7853099DD}">
      <dgm:prSet phldrT="[文本]"/>
      <dgm:spPr/>
      <dgm:t>
        <a:bodyPr/>
        <a:lstStyle/>
        <a:p>
          <a:r>
            <a:rPr lang="zh-CN" altLang="en-US" dirty="0"/>
            <a:t>指数增长</a:t>
          </a:r>
        </a:p>
      </dgm:t>
    </dgm:pt>
    <dgm:pt modelId="{75253DB6-7184-4C10-B0F7-6F53E72A968C}" type="parTrans" cxnId="{8FB73FEC-5A8C-489C-A8B5-B75C2A704A46}">
      <dgm:prSet/>
      <dgm:spPr/>
      <dgm:t>
        <a:bodyPr/>
        <a:lstStyle/>
        <a:p>
          <a:endParaRPr lang="zh-CN" altLang="en-US"/>
        </a:p>
      </dgm:t>
    </dgm:pt>
    <dgm:pt modelId="{2BAAFE7E-5747-4A92-AB41-37F57A79409F}" type="sibTrans" cxnId="{8FB73FEC-5A8C-489C-A8B5-B75C2A704A46}">
      <dgm:prSet/>
      <dgm:spPr/>
      <dgm:t>
        <a:bodyPr/>
        <a:lstStyle/>
        <a:p>
          <a:endParaRPr lang="zh-CN" altLang="en-US"/>
        </a:p>
      </dgm:t>
    </dgm:pt>
    <dgm:pt modelId="{129352ED-6265-4A63-A78E-79D9D6B22EC4}">
      <dgm:prSet phldrT="[文本]"/>
      <dgm:spPr/>
      <dgm:t>
        <a:bodyPr/>
        <a:lstStyle/>
        <a:p>
          <a:r>
            <a:rPr lang="zh-CN" altLang="en-US" dirty="0"/>
            <a:t>大爆炸</a:t>
          </a:r>
        </a:p>
      </dgm:t>
    </dgm:pt>
    <dgm:pt modelId="{1BD6E80C-1617-43B4-804C-5BF979B82CC5}" type="parTrans" cxnId="{6C14E160-3286-4424-81BA-4F0D2794EB3F}">
      <dgm:prSet/>
      <dgm:spPr/>
      <dgm:t>
        <a:bodyPr/>
        <a:lstStyle/>
        <a:p>
          <a:endParaRPr lang="zh-CN" altLang="en-US"/>
        </a:p>
      </dgm:t>
    </dgm:pt>
    <dgm:pt modelId="{3C0357F1-3BE8-4BD5-85CB-22C1B87880BC}" type="sibTrans" cxnId="{6C14E160-3286-4424-81BA-4F0D2794EB3F}">
      <dgm:prSet/>
      <dgm:spPr/>
      <dgm:t>
        <a:bodyPr/>
        <a:lstStyle/>
        <a:p>
          <a:endParaRPr lang="zh-CN" altLang="en-US"/>
        </a:p>
      </dgm:t>
    </dgm:pt>
    <dgm:pt modelId="{E90C7100-D84A-4037-8984-171F4A65A423}">
      <dgm:prSet phldrT="[文本]"/>
      <dgm:spPr/>
      <dgm:t>
        <a:bodyPr/>
        <a:lstStyle/>
        <a:p>
          <a:r>
            <a:rPr lang="zh-CN" altLang="en-US" dirty="0"/>
            <a:t>奇点临近</a:t>
          </a:r>
        </a:p>
      </dgm:t>
    </dgm:pt>
    <dgm:pt modelId="{94E48FC8-F560-4953-8758-DA750F76D722}" type="parTrans" cxnId="{FF31875E-A81B-4445-A71D-77CC26BF0AEC}">
      <dgm:prSet/>
      <dgm:spPr/>
      <dgm:t>
        <a:bodyPr/>
        <a:lstStyle/>
        <a:p>
          <a:endParaRPr lang="zh-CN" altLang="en-US"/>
        </a:p>
      </dgm:t>
    </dgm:pt>
    <dgm:pt modelId="{C0BBFF0D-230D-4F8F-B038-4F9F127D371F}" type="sibTrans" cxnId="{FF31875E-A81B-4445-A71D-77CC26BF0AEC}">
      <dgm:prSet/>
      <dgm:spPr/>
      <dgm:t>
        <a:bodyPr/>
        <a:lstStyle/>
        <a:p>
          <a:endParaRPr lang="zh-CN" altLang="en-US"/>
        </a:p>
      </dgm:t>
    </dgm:pt>
    <dgm:pt modelId="{F68B1C00-7EA7-417C-8DA7-4B37FD77F222}" type="pres">
      <dgm:prSet presAssocID="{ACE7A03C-9C6B-48BE-863A-99629C861387}" presName="diagram" presStyleCnt="0">
        <dgm:presLayoutVars>
          <dgm:dir/>
          <dgm:resizeHandles val="exact"/>
        </dgm:presLayoutVars>
      </dgm:prSet>
      <dgm:spPr/>
    </dgm:pt>
    <dgm:pt modelId="{B9392734-161C-44B3-BDE4-405D2F6B051D}" type="pres">
      <dgm:prSet presAssocID="{FC789386-EEDD-4986-83F1-FC467132ABF4}" presName="node" presStyleLbl="node1" presStyleIdx="0" presStyleCnt="5">
        <dgm:presLayoutVars>
          <dgm:bulletEnabled val="1"/>
        </dgm:presLayoutVars>
      </dgm:prSet>
      <dgm:spPr/>
    </dgm:pt>
    <dgm:pt modelId="{B4B43B14-D7E0-4D6D-B2D3-E4D62A6F1B0B}" type="pres">
      <dgm:prSet presAssocID="{1F61ADD9-6AF2-4AAD-BBBE-F6E852A94217}" presName="sibTrans" presStyleCnt="0"/>
      <dgm:spPr/>
    </dgm:pt>
    <dgm:pt modelId="{DD43F6F9-E382-4E94-B68F-8B566D23500A}" type="pres">
      <dgm:prSet presAssocID="{A5C91F57-0626-42D4-A3B3-9B3E1ACFB938}" presName="node" presStyleLbl="node1" presStyleIdx="1" presStyleCnt="5">
        <dgm:presLayoutVars>
          <dgm:bulletEnabled val="1"/>
        </dgm:presLayoutVars>
      </dgm:prSet>
      <dgm:spPr/>
    </dgm:pt>
    <dgm:pt modelId="{8E3A55A6-A666-462D-82A9-BBA36F7839F7}" type="pres">
      <dgm:prSet presAssocID="{26DD59F6-A112-434E-B07F-535CDF471DF9}" presName="sibTrans" presStyleCnt="0"/>
      <dgm:spPr/>
    </dgm:pt>
    <dgm:pt modelId="{2AB06B29-21B2-4998-912D-3844FEEF1D39}" type="pres">
      <dgm:prSet presAssocID="{3C20D822-B6DF-46DF-86FC-14D7853099DD}" presName="node" presStyleLbl="node1" presStyleIdx="2" presStyleCnt="5">
        <dgm:presLayoutVars>
          <dgm:bulletEnabled val="1"/>
        </dgm:presLayoutVars>
      </dgm:prSet>
      <dgm:spPr/>
    </dgm:pt>
    <dgm:pt modelId="{989BD8BF-A851-4DDD-9646-A5F0F73A4766}" type="pres">
      <dgm:prSet presAssocID="{2BAAFE7E-5747-4A92-AB41-37F57A79409F}" presName="sibTrans" presStyleCnt="0"/>
      <dgm:spPr/>
    </dgm:pt>
    <dgm:pt modelId="{BBEDD1D7-4FE2-47EF-8849-FF7A3032E846}" type="pres">
      <dgm:prSet presAssocID="{129352ED-6265-4A63-A78E-79D9D6B22EC4}" presName="node" presStyleLbl="node1" presStyleIdx="3" presStyleCnt="5">
        <dgm:presLayoutVars>
          <dgm:bulletEnabled val="1"/>
        </dgm:presLayoutVars>
      </dgm:prSet>
      <dgm:spPr/>
    </dgm:pt>
    <dgm:pt modelId="{C4E065B2-EBE9-4392-88EB-FCEBA93815D4}" type="pres">
      <dgm:prSet presAssocID="{3C0357F1-3BE8-4BD5-85CB-22C1B87880BC}" presName="sibTrans" presStyleCnt="0"/>
      <dgm:spPr/>
    </dgm:pt>
    <dgm:pt modelId="{6955D215-BF61-4901-8EA2-34F1D2609A72}" type="pres">
      <dgm:prSet presAssocID="{E90C7100-D84A-4037-8984-171F4A65A423}" presName="node" presStyleLbl="node1" presStyleIdx="4" presStyleCnt="5">
        <dgm:presLayoutVars>
          <dgm:bulletEnabled val="1"/>
        </dgm:presLayoutVars>
      </dgm:prSet>
      <dgm:spPr/>
    </dgm:pt>
  </dgm:ptLst>
  <dgm:cxnLst>
    <dgm:cxn modelId="{9D739F12-B83F-4063-B913-D747766F2B42}" type="presOf" srcId="{E90C7100-D84A-4037-8984-171F4A65A423}" destId="{6955D215-BF61-4901-8EA2-34F1D2609A72}" srcOrd="0" destOrd="0" presId="urn:microsoft.com/office/officeart/2005/8/layout/default"/>
    <dgm:cxn modelId="{FF31875E-A81B-4445-A71D-77CC26BF0AEC}" srcId="{ACE7A03C-9C6B-48BE-863A-99629C861387}" destId="{E90C7100-D84A-4037-8984-171F4A65A423}" srcOrd="4" destOrd="0" parTransId="{94E48FC8-F560-4953-8758-DA750F76D722}" sibTransId="{C0BBFF0D-230D-4F8F-B038-4F9F127D371F}"/>
    <dgm:cxn modelId="{6C14E160-3286-4424-81BA-4F0D2794EB3F}" srcId="{ACE7A03C-9C6B-48BE-863A-99629C861387}" destId="{129352ED-6265-4A63-A78E-79D9D6B22EC4}" srcOrd="3" destOrd="0" parTransId="{1BD6E80C-1617-43B4-804C-5BF979B82CC5}" sibTransId="{3C0357F1-3BE8-4BD5-85CB-22C1B87880BC}"/>
    <dgm:cxn modelId="{74EB6E65-D23D-4214-892C-F9A73B2DBF0E}" srcId="{ACE7A03C-9C6B-48BE-863A-99629C861387}" destId="{FC789386-EEDD-4986-83F1-FC467132ABF4}" srcOrd="0" destOrd="0" parTransId="{56B7C9D0-40FA-4F8E-9924-F217A98C6432}" sibTransId="{1F61ADD9-6AF2-4AAD-BBBE-F6E852A94217}"/>
    <dgm:cxn modelId="{4EA35F46-FC23-439F-B6CC-0ACBBAED2681}" type="presOf" srcId="{FC789386-EEDD-4986-83F1-FC467132ABF4}" destId="{B9392734-161C-44B3-BDE4-405D2F6B051D}" srcOrd="0" destOrd="0" presId="urn:microsoft.com/office/officeart/2005/8/layout/default"/>
    <dgm:cxn modelId="{5C434373-91C0-4720-B99A-632BE1D9B29F}" srcId="{ACE7A03C-9C6B-48BE-863A-99629C861387}" destId="{A5C91F57-0626-42D4-A3B3-9B3E1ACFB938}" srcOrd="1" destOrd="0" parTransId="{54428940-9332-4F61-A916-ABD80FC5C3B3}" sibTransId="{26DD59F6-A112-434E-B07F-535CDF471DF9}"/>
    <dgm:cxn modelId="{E5173674-2166-415C-A713-A9E4A30D7055}" type="presOf" srcId="{A5C91F57-0626-42D4-A3B3-9B3E1ACFB938}" destId="{DD43F6F9-E382-4E94-B68F-8B566D23500A}" srcOrd="0" destOrd="0" presId="urn:microsoft.com/office/officeart/2005/8/layout/default"/>
    <dgm:cxn modelId="{C9E3AC89-09FC-4BEE-8BE2-28671CE65611}" type="presOf" srcId="{ACE7A03C-9C6B-48BE-863A-99629C861387}" destId="{F68B1C00-7EA7-417C-8DA7-4B37FD77F222}" srcOrd="0" destOrd="0" presId="urn:microsoft.com/office/officeart/2005/8/layout/default"/>
    <dgm:cxn modelId="{7103D49A-A544-4282-BEEE-7146D53EF66B}" type="presOf" srcId="{3C20D822-B6DF-46DF-86FC-14D7853099DD}" destId="{2AB06B29-21B2-4998-912D-3844FEEF1D39}" srcOrd="0" destOrd="0" presId="urn:microsoft.com/office/officeart/2005/8/layout/default"/>
    <dgm:cxn modelId="{8FB73FEC-5A8C-489C-A8B5-B75C2A704A46}" srcId="{ACE7A03C-9C6B-48BE-863A-99629C861387}" destId="{3C20D822-B6DF-46DF-86FC-14D7853099DD}" srcOrd="2" destOrd="0" parTransId="{75253DB6-7184-4C10-B0F7-6F53E72A968C}" sibTransId="{2BAAFE7E-5747-4A92-AB41-37F57A79409F}"/>
    <dgm:cxn modelId="{9318A6F0-CC0D-461E-8BF9-F1E2C0492D3A}" type="presOf" srcId="{129352ED-6265-4A63-A78E-79D9D6B22EC4}" destId="{BBEDD1D7-4FE2-47EF-8849-FF7A3032E846}" srcOrd="0" destOrd="0" presId="urn:microsoft.com/office/officeart/2005/8/layout/default"/>
    <dgm:cxn modelId="{B0EFD0D5-E813-46D8-ABA8-589C9AD5F1F5}" type="presParOf" srcId="{F68B1C00-7EA7-417C-8DA7-4B37FD77F222}" destId="{B9392734-161C-44B3-BDE4-405D2F6B051D}" srcOrd="0" destOrd="0" presId="urn:microsoft.com/office/officeart/2005/8/layout/default"/>
    <dgm:cxn modelId="{83F94156-8944-44D2-9B6C-A72F82DF0536}" type="presParOf" srcId="{F68B1C00-7EA7-417C-8DA7-4B37FD77F222}" destId="{B4B43B14-D7E0-4D6D-B2D3-E4D62A6F1B0B}" srcOrd="1" destOrd="0" presId="urn:microsoft.com/office/officeart/2005/8/layout/default"/>
    <dgm:cxn modelId="{9B78B454-080D-47E7-88B9-B4C3E94752EC}" type="presParOf" srcId="{F68B1C00-7EA7-417C-8DA7-4B37FD77F222}" destId="{DD43F6F9-E382-4E94-B68F-8B566D23500A}" srcOrd="2" destOrd="0" presId="urn:microsoft.com/office/officeart/2005/8/layout/default"/>
    <dgm:cxn modelId="{1EBC059D-072D-4E53-8335-0284FD0B2AD6}" type="presParOf" srcId="{F68B1C00-7EA7-417C-8DA7-4B37FD77F222}" destId="{8E3A55A6-A666-462D-82A9-BBA36F7839F7}" srcOrd="3" destOrd="0" presId="urn:microsoft.com/office/officeart/2005/8/layout/default"/>
    <dgm:cxn modelId="{38A46DF4-6634-4EA0-A386-E6CD74111648}" type="presParOf" srcId="{F68B1C00-7EA7-417C-8DA7-4B37FD77F222}" destId="{2AB06B29-21B2-4998-912D-3844FEEF1D39}" srcOrd="4" destOrd="0" presId="urn:microsoft.com/office/officeart/2005/8/layout/default"/>
    <dgm:cxn modelId="{07DC9894-FB4B-4982-AC55-BFA277FFAF66}" type="presParOf" srcId="{F68B1C00-7EA7-417C-8DA7-4B37FD77F222}" destId="{989BD8BF-A851-4DDD-9646-A5F0F73A4766}" srcOrd="5" destOrd="0" presId="urn:microsoft.com/office/officeart/2005/8/layout/default"/>
    <dgm:cxn modelId="{3B28184C-741D-407A-AEAC-AE77DDA63BBB}" type="presParOf" srcId="{F68B1C00-7EA7-417C-8DA7-4B37FD77F222}" destId="{BBEDD1D7-4FE2-47EF-8849-FF7A3032E846}" srcOrd="6" destOrd="0" presId="urn:microsoft.com/office/officeart/2005/8/layout/default"/>
    <dgm:cxn modelId="{67C06E2F-D35D-4E98-859B-9891485FBB8F}" type="presParOf" srcId="{F68B1C00-7EA7-417C-8DA7-4B37FD77F222}" destId="{C4E065B2-EBE9-4392-88EB-FCEBA93815D4}" srcOrd="7" destOrd="0" presId="urn:microsoft.com/office/officeart/2005/8/layout/default"/>
    <dgm:cxn modelId="{E6276A7D-DAA7-4CE7-83B8-0CF7D69B52D2}" type="presParOf" srcId="{F68B1C00-7EA7-417C-8DA7-4B37FD77F222}" destId="{6955D215-BF61-4901-8EA2-34F1D2609A7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2992A5-CDDB-4CB5-AB3F-63903B61C38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4357BEB-75DF-42EC-9C4B-E7C8D7A7F4BF}">
      <dgm:prSet phldrT="[文本]"/>
      <dgm:spPr/>
      <dgm:t>
        <a:bodyPr/>
        <a:lstStyle/>
        <a:p>
          <a:r>
            <a:rPr lang="zh-CN" altLang="en-US" dirty="0"/>
            <a:t>用户接口</a:t>
          </a:r>
        </a:p>
      </dgm:t>
    </dgm:pt>
    <dgm:pt modelId="{52C2E504-652C-4E03-9B99-9B4F00459E0F}" type="parTrans" cxnId="{7CF58227-5DCE-41A9-A272-9A6737DE24A2}">
      <dgm:prSet/>
      <dgm:spPr/>
      <dgm:t>
        <a:bodyPr/>
        <a:lstStyle/>
        <a:p>
          <a:endParaRPr lang="zh-CN" altLang="en-US"/>
        </a:p>
      </dgm:t>
    </dgm:pt>
    <dgm:pt modelId="{22D80BD5-6984-4AAB-A253-1B1B46ECF765}" type="sibTrans" cxnId="{7CF58227-5DCE-41A9-A272-9A6737DE24A2}">
      <dgm:prSet/>
      <dgm:spPr/>
      <dgm:t>
        <a:bodyPr/>
        <a:lstStyle/>
        <a:p>
          <a:endParaRPr lang="zh-CN" altLang="en-US"/>
        </a:p>
      </dgm:t>
    </dgm:pt>
    <dgm:pt modelId="{76DD4F95-5C78-4B78-B808-9E662B37CD18}">
      <dgm:prSet phldrT="[文本]"/>
      <dgm:spPr/>
      <dgm:t>
        <a:bodyPr/>
        <a:lstStyle/>
        <a:p>
          <a:r>
            <a:rPr lang="en-US" altLang="zh-CN" dirty="0"/>
            <a:t>Thrift</a:t>
          </a:r>
          <a:r>
            <a:rPr lang="zh-CN" altLang="en-US" dirty="0"/>
            <a:t>服务器</a:t>
          </a:r>
        </a:p>
      </dgm:t>
    </dgm:pt>
    <dgm:pt modelId="{99A48F38-B29F-4330-8045-B58290004557}" type="parTrans" cxnId="{99839EBE-3420-41DF-86AF-6B3EAA7FC3DC}">
      <dgm:prSet/>
      <dgm:spPr/>
      <dgm:t>
        <a:bodyPr/>
        <a:lstStyle/>
        <a:p>
          <a:endParaRPr lang="zh-CN" altLang="en-US"/>
        </a:p>
      </dgm:t>
    </dgm:pt>
    <dgm:pt modelId="{1C24A096-EFD9-40D7-BCB9-C6390E60D559}" type="sibTrans" cxnId="{99839EBE-3420-41DF-86AF-6B3EAA7FC3DC}">
      <dgm:prSet/>
      <dgm:spPr/>
      <dgm:t>
        <a:bodyPr/>
        <a:lstStyle/>
        <a:p>
          <a:endParaRPr lang="zh-CN" altLang="en-US"/>
        </a:p>
      </dgm:t>
    </dgm:pt>
    <dgm:pt modelId="{37575111-148E-4D46-987C-702E22587778}">
      <dgm:prSet phldrT="[文本]"/>
      <dgm:spPr/>
      <dgm:t>
        <a:bodyPr/>
        <a:lstStyle/>
        <a:p>
          <a:r>
            <a:rPr lang="zh-CN" altLang="en-US" dirty="0"/>
            <a:t>元数据库</a:t>
          </a:r>
        </a:p>
      </dgm:t>
    </dgm:pt>
    <dgm:pt modelId="{6470A3B1-BD2C-4011-A75C-F6F5C2E8316E}" type="parTrans" cxnId="{52079C2C-1BB5-4E99-AEC4-BD5433FC4DA6}">
      <dgm:prSet/>
      <dgm:spPr/>
      <dgm:t>
        <a:bodyPr/>
        <a:lstStyle/>
        <a:p>
          <a:endParaRPr lang="zh-CN" altLang="en-US"/>
        </a:p>
      </dgm:t>
    </dgm:pt>
    <dgm:pt modelId="{7F3B1467-6B98-46E4-8157-875E3F9A80B4}" type="sibTrans" cxnId="{52079C2C-1BB5-4E99-AEC4-BD5433FC4DA6}">
      <dgm:prSet/>
      <dgm:spPr/>
      <dgm:t>
        <a:bodyPr/>
        <a:lstStyle/>
        <a:p>
          <a:endParaRPr lang="zh-CN" altLang="en-US"/>
        </a:p>
      </dgm:t>
    </dgm:pt>
    <dgm:pt modelId="{D1ECF5AB-2274-4D72-87C1-30D1E054DA58}">
      <dgm:prSet phldrT="[文本]"/>
      <dgm:spPr/>
      <dgm:t>
        <a:bodyPr/>
        <a:lstStyle/>
        <a:p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包括</a:t>
          </a: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Hive Shell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、</a:t>
          </a: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Thrift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客户端、</a:t>
          </a: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Web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接口</a:t>
          </a:r>
          <a:endParaRPr lang="zh-CN" altLang="en-US" dirty="0"/>
        </a:p>
      </dgm:t>
    </dgm:pt>
    <dgm:pt modelId="{EA933661-2D65-4B1C-B38F-15D5F7506A55}" type="parTrans" cxnId="{0B6E6CE1-BAE1-4B78-8164-7C204BA6BAA6}">
      <dgm:prSet/>
      <dgm:spPr/>
      <dgm:t>
        <a:bodyPr/>
        <a:lstStyle/>
        <a:p>
          <a:endParaRPr lang="zh-CN" altLang="en-US"/>
        </a:p>
      </dgm:t>
    </dgm:pt>
    <dgm:pt modelId="{88DF358D-BB0B-4F5F-AA56-7EC313BAEA23}" type="sibTrans" cxnId="{0B6E6CE1-BAE1-4B78-8164-7C204BA6BAA6}">
      <dgm:prSet/>
      <dgm:spPr/>
      <dgm:t>
        <a:bodyPr/>
        <a:lstStyle/>
        <a:p>
          <a:endParaRPr lang="zh-CN" altLang="en-US"/>
        </a:p>
      </dgm:t>
    </dgm:pt>
    <dgm:pt modelId="{248D3B54-2EBB-4837-987E-BAB6E9865F47}">
      <dgm:prSet phldrT="[文本]"/>
      <dgm:spPr/>
      <dgm:t>
        <a:bodyPr/>
        <a:lstStyle/>
        <a:p>
          <a:r>
            <a:rPr lang="zh-CN" altLang="en-US" dirty="0"/>
            <a:t>解析器</a:t>
          </a:r>
        </a:p>
      </dgm:t>
    </dgm:pt>
    <dgm:pt modelId="{80D27DC3-F092-4394-9A7E-EA7CEB97AC39}" type="parTrans" cxnId="{A11A7D8F-943B-4804-90E7-9F4F6F5E2F35}">
      <dgm:prSet/>
      <dgm:spPr/>
      <dgm:t>
        <a:bodyPr/>
        <a:lstStyle/>
        <a:p>
          <a:endParaRPr lang="zh-CN" altLang="en-US"/>
        </a:p>
      </dgm:t>
    </dgm:pt>
    <dgm:pt modelId="{15CE2075-C07A-40A7-8B63-931D9E5DAC2F}" type="sibTrans" cxnId="{A11A7D8F-943B-4804-90E7-9F4F6F5E2F35}">
      <dgm:prSet/>
      <dgm:spPr/>
      <dgm:t>
        <a:bodyPr/>
        <a:lstStyle/>
        <a:p>
          <a:endParaRPr lang="zh-CN" altLang="en-US"/>
        </a:p>
      </dgm:t>
    </dgm:pt>
    <dgm:pt modelId="{4F4D0509-665B-4D84-9BF5-2D9585B28809}">
      <dgm:prSet phldrT="[文本]"/>
      <dgm:spPr/>
      <dgm:t>
        <a:bodyPr/>
        <a:lstStyle/>
        <a:p>
          <a:r>
            <a:rPr lang="en-US" altLang="zh-CN" dirty="0"/>
            <a:t>Hadoop</a:t>
          </a:r>
          <a:endParaRPr lang="zh-CN" altLang="en-US" dirty="0"/>
        </a:p>
      </dgm:t>
    </dgm:pt>
    <dgm:pt modelId="{33E19F6B-3443-454F-8062-7DB04B32E7C8}" type="parTrans" cxnId="{D42D9EE6-8914-4C1B-B3F6-A8A1E283AEF1}">
      <dgm:prSet/>
      <dgm:spPr/>
      <dgm:t>
        <a:bodyPr/>
        <a:lstStyle/>
        <a:p>
          <a:endParaRPr lang="zh-CN" altLang="en-US"/>
        </a:p>
      </dgm:t>
    </dgm:pt>
    <dgm:pt modelId="{2528576A-B197-45FA-AE70-E3BBE69240C4}" type="sibTrans" cxnId="{D42D9EE6-8914-4C1B-B3F6-A8A1E283AEF1}">
      <dgm:prSet/>
      <dgm:spPr/>
      <dgm:t>
        <a:bodyPr/>
        <a:lstStyle/>
        <a:p>
          <a:endParaRPr lang="zh-CN" altLang="en-US"/>
        </a:p>
      </dgm:t>
    </dgm:pt>
    <dgm:pt modelId="{4EAE628D-145E-4DF0-AEA4-AE7B4766D7B0}">
      <dgm:prSet phldrT="[文本]"/>
      <dgm:spPr/>
      <dgm:t>
        <a:bodyPr/>
        <a:lstStyle/>
        <a:p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当</a:t>
          </a: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Hive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以服务器模式运行时，作为</a:t>
          </a: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Thrift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服务器，供客户端连接</a:t>
          </a:r>
          <a:endParaRPr lang="zh-CN" altLang="en-US" dirty="0"/>
        </a:p>
      </dgm:t>
    </dgm:pt>
    <dgm:pt modelId="{A24E7873-7223-4E98-A044-8EDAAC823909}" type="parTrans" cxnId="{54112A3E-2DCF-4D2F-BED3-4C3B41FCC5B5}">
      <dgm:prSet/>
      <dgm:spPr/>
      <dgm:t>
        <a:bodyPr/>
        <a:lstStyle/>
        <a:p>
          <a:endParaRPr lang="zh-CN" altLang="en-US"/>
        </a:p>
      </dgm:t>
    </dgm:pt>
    <dgm:pt modelId="{C2D33F3F-34A2-4ABB-BCDE-D47CDCAC6040}" type="sibTrans" cxnId="{54112A3E-2DCF-4D2F-BED3-4C3B41FCC5B5}">
      <dgm:prSet/>
      <dgm:spPr/>
      <dgm:t>
        <a:bodyPr/>
        <a:lstStyle/>
        <a:p>
          <a:endParaRPr lang="zh-CN" altLang="en-US"/>
        </a:p>
      </dgm:t>
    </dgm:pt>
    <dgm:pt modelId="{BD283A9E-B828-474C-A365-080182F3BE67}">
      <dgm:prSet phldrT="[文本]"/>
      <dgm:spPr/>
      <dgm:t>
        <a:bodyPr/>
        <a:lstStyle/>
        <a:p>
          <a:r>
            <a: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Hive</a:t>
          </a:r>
          <a:r>
            <a: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元数据（如表信息）的集中存放地</a:t>
          </a:r>
          <a:endParaRPr lang="zh-CN" altLang="en-US" dirty="0"/>
        </a:p>
      </dgm:t>
    </dgm:pt>
    <dgm:pt modelId="{3BFC5FD9-AB19-4C42-8404-43D3EAC0FDA5}" type="parTrans" cxnId="{47ED7CC9-6E9D-407E-9CCD-E19398FA841B}">
      <dgm:prSet/>
      <dgm:spPr/>
      <dgm:t>
        <a:bodyPr/>
        <a:lstStyle/>
        <a:p>
          <a:endParaRPr lang="zh-CN" altLang="en-US"/>
        </a:p>
      </dgm:t>
    </dgm:pt>
    <dgm:pt modelId="{434C2FE6-8F35-4EAA-A071-6D0A5BBA3679}" type="sibTrans" cxnId="{47ED7CC9-6E9D-407E-9CCD-E19398FA841B}">
      <dgm:prSet/>
      <dgm:spPr/>
      <dgm:t>
        <a:bodyPr/>
        <a:lstStyle/>
        <a:p>
          <a:endParaRPr lang="zh-CN" altLang="en-US"/>
        </a:p>
      </dgm:t>
    </dgm:pt>
    <dgm:pt modelId="{B0148944-6106-4E3E-9872-0A3373A18ADE}">
      <dgm:prSet phldrT="[文本]"/>
      <dgm:spPr/>
      <dgm:t>
        <a:bodyPr/>
        <a:lstStyle/>
        <a:p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将</a:t>
          </a: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Hive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语句翻译成</a:t>
          </a:r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MapReduce</a:t>
          </a:r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操作</a:t>
          </a:r>
          <a:endParaRPr lang="zh-CN" altLang="en-US" dirty="0"/>
        </a:p>
      </dgm:t>
    </dgm:pt>
    <dgm:pt modelId="{315B3198-0698-4C22-8A22-39A54766B789}" type="parTrans" cxnId="{25C8ECBB-BB46-4236-8800-F1FEB531EE49}">
      <dgm:prSet/>
      <dgm:spPr/>
      <dgm:t>
        <a:bodyPr/>
        <a:lstStyle/>
        <a:p>
          <a:endParaRPr lang="zh-CN" altLang="en-US"/>
        </a:p>
      </dgm:t>
    </dgm:pt>
    <dgm:pt modelId="{C76369BF-AD6F-4CB5-A8FB-92CADA56AED1}" type="sibTrans" cxnId="{25C8ECBB-BB46-4236-8800-F1FEB531EE49}">
      <dgm:prSet/>
      <dgm:spPr/>
      <dgm:t>
        <a:bodyPr/>
        <a:lstStyle/>
        <a:p>
          <a:endParaRPr lang="zh-CN" altLang="en-US"/>
        </a:p>
      </dgm:t>
    </dgm:pt>
    <dgm:pt modelId="{D8EC417D-CD01-4BB0-BE7C-2B881122F710}">
      <dgm:prSet phldrT="[文本]"/>
      <dgm:spPr/>
      <dgm:t>
        <a:bodyPr/>
        <a:lstStyle/>
        <a:p>
          <a:r>
            <a: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底层分布式存储和计算引擎</a:t>
          </a:r>
          <a:endParaRPr lang="zh-CN" altLang="en-US" dirty="0"/>
        </a:p>
      </dgm:t>
    </dgm:pt>
    <dgm:pt modelId="{8F617AAC-A476-4D51-81E0-A558F4462FFE}" type="parTrans" cxnId="{34777677-61A0-4DCB-9B60-14F1A40004C6}">
      <dgm:prSet/>
      <dgm:spPr/>
      <dgm:t>
        <a:bodyPr/>
        <a:lstStyle/>
        <a:p>
          <a:endParaRPr lang="zh-CN" altLang="en-US"/>
        </a:p>
      </dgm:t>
    </dgm:pt>
    <dgm:pt modelId="{66ED64DA-EE55-4CDA-A5DC-2AA2A230FD0C}" type="sibTrans" cxnId="{34777677-61A0-4DCB-9B60-14F1A40004C6}">
      <dgm:prSet/>
      <dgm:spPr/>
      <dgm:t>
        <a:bodyPr/>
        <a:lstStyle/>
        <a:p>
          <a:endParaRPr lang="zh-CN" altLang="en-US"/>
        </a:p>
      </dgm:t>
    </dgm:pt>
    <dgm:pt modelId="{B25369FB-9117-4026-8B9A-C07049A936A2}" type="pres">
      <dgm:prSet presAssocID="{A82992A5-CDDB-4CB5-AB3F-63903B61C38F}" presName="vert0" presStyleCnt="0">
        <dgm:presLayoutVars>
          <dgm:dir/>
          <dgm:animOne val="branch"/>
          <dgm:animLvl val="lvl"/>
        </dgm:presLayoutVars>
      </dgm:prSet>
      <dgm:spPr/>
    </dgm:pt>
    <dgm:pt modelId="{3FF5A00F-E988-4565-B1B7-4D3782A5ECCD}" type="pres">
      <dgm:prSet presAssocID="{74357BEB-75DF-42EC-9C4B-E7C8D7A7F4BF}" presName="thickLine" presStyleLbl="alignNode1" presStyleIdx="0" presStyleCnt="5"/>
      <dgm:spPr/>
    </dgm:pt>
    <dgm:pt modelId="{392A354D-7281-46E2-A36D-66F802D0392B}" type="pres">
      <dgm:prSet presAssocID="{74357BEB-75DF-42EC-9C4B-E7C8D7A7F4BF}" presName="horz1" presStyleCnt="0"/>
      <dgm:spPr/>
    </dgm:pt>
    <dgm:pt modelId="{4F4ECD61-8194-4814-A5F0-F43951EB7449}" type="pres">
      <dgm:prSet presAssocID="{74357BEB-75DF-42EC-9C4B-E7C8D7A7F4BF}" presName="tx1" presStyleLbl="revTx" presStyleIdx="0" presStyleCnt="10"/>
      <dgm:spPr/>
    </dgm:pt>
    <dgm:pt modelId="{30113D71-AAFD-485D-B433-B24F3E6D0539}" type="pres">
      <dgm:prSet presAssocID="{74357BEB-75DF-42EC-9C4B-E7C8D7A7F4BF}" presName="vert1" presStyleCnt="0"/>
      <dgm:spPr/>
    </dgm:pt>
    <dgm:pt modelId="{4FEE9CC9-84E3-495D-A27B-C0D55E9F44D0}" type="pres">
      <dgm:prSet presAssocID="{D1ECF5AB-2274-4D72-87C1-30D1E054DA58}" presName="vertSpace2a" presStyleCnt="0"/>
      <dgm:spPr/>
    </dgm:pt>
    <dgm:pt modelId="{865B2AB4-997E-4D26-B811-8D0B3DE88DEE}" type="pres">
      <dgm:prSet presAssocID="{D1ECF5AB-2274-4D72-87C1-30D1E054DA58}" presName="horz2" presStyleCnt="0"/>
      <dgm:spPr/>
    </dgm:pt>
    <dgm:pt modelId="{8C19475F-6888-4E03-8FEE-C3304CD62CD9}" type="pres">
      <dgm:prSet presAssocID="{D1ECF5AB-2274-4D72-87C1-30D1E054DA58}" presName="horzSpace2" presStyleCnt="0"/>
      <dgm:spPr/>
    </dgm:pt>
    <dgm:pt modelId="{C6728133-53F3-48F0-BC76-34DA89E4C924}" type="pres">
      <dgm:prSet presAssocID="{D1ECF5AB-2274-4D72-87C1-30D1E054DA58}" presName="tx2" presStyleLbl="revTx" presStyleIdx="1" presStyleCnt="10"/>
      <dgm:spPr/>
    </dgm:pt>
    <dgm:pt modelId="{35ABF1BA-A6F8-4173-8ACD-832B9E314891}" type="pres">
      <dgm:prSet presAssocID="{D1ECF5AB-2274-4D72-87C1-30D1E054DA58}" presName="vert2" presStyleCnt="0"/>
      <dgm:spPr/>
    </dgm:pt>
    <dgm:pt modelId="{99C1A212-712D-4456-9E08-2A76B89A2812}" type="pres">
      <dgm:prSet presAssocID="{D1ECF5AB-2274-4D72-87C1-30D1E054DA58}" presName="thinLine2b" presStyleLbl="callout" presStyleIdx="0" presStyleCnt="5"/>
      <dgm:spPr/>
    </dgm:pt>
    <dgm:pt modelId="{E0DF21C8-D912-4B64-BB3A-3DB50A6F42ED}" type="pres">
      <dgm:prSet presAssocID="{D1ECF5AB-2274-4D72-87C1-30D1E054DA58}" presName="vertSpace2b" presStyleCnt="0"/>
      <dgm:spPr/>
    </dgm:pt>
    <dgm:pt modelId="{2719EFF4-1AFF-45C1-B52D-E9265F40C953}" type="pres">
      <dgm:prSet presAssocID="{76DD4F95-5C78-4B78-B808-9E662B37CD18}" presName="thickLine" presStyleLbl="alignNode1" presStyleIdx="1" presStyleCnt="5"/>
      <dgm:spPr/>
    </dgm:pt>
    <dgm:pt modelId="{011EF68B-0AD4-405C-88F4-1568F1700977}" type="pres">
      <dgm:prSet presAssocID="{76DD4F95-5C78-4B78-B808-9E662B37CD18}" presName="horz1" presStyleCnt="0"/>
      <dgm:spPr/>
    </dgm:pt>
    <dgm:pt modelId="{28F0B003-BCD1-47AD-8C3E-B5E98A909048}" type="pres">
      <dgm:prSet presAssocID="{76DD4F95-5C78-4B78-B808-9E662B37CD18}" presName="tx1" presStyleLbl="revTx" presStyleIdx="2" presStyleCnt="10"/>
      <dgm:spPr/>
    </dgm:pt>
    <dgm:pt modelId="{7AA1F613-3F73-4C56-8C13-7FFE7324C174}" type="pres">
      <dgm:prSet presAssocID="{76DD4F95-5C78-4B78-B808-9E662B37CD18}" presName="vert1" presStyleCnt="0"/>
      <dgm:spPr/>
    </dgm:pt>
    <dgm:pt modelId="{01776C13-7D4B-4DBE-94F9-0F8CFA7C8820}" type="pres">
      <dgm:prSet presAssocID="{4EAE628D-145E-4DF0-AEA4-AE7B4766D7B0}" presName="vertSpace2a" presStyleCnt="0"/>
      <dgm:spPr/>
    </dgm:pt>
    <dgm:pt modelId="{26D671BC-E6C9-4D2E-8A13-CA04A2281661}" type="pres">
      <dgm:prSet presAssocID="{4EAE628D-145E-4DF0-AEA4-AE7B4766D7B0}" presName="horz2" presStyleCnt="0"/>
      <dgm:spPr/>
    </dgm:pt>
    <dgm:pt modelId="{E802030C-578B-43BC-B267-9DB4E80218D9}" type="pres">
      <dgm:prSet presAssocID="{4EAE628D-145E-4DF0-AEA4-AE7B4766D7B0}" presName="horzSpace2" presStyleCnt="0"/>
      <dgm:spPr/>
    </dgm:pt>
    <dgm:pt modelId="{4137E3C6-717D-48FF-8D43-DC0D24C518E5}" type="pres">
      <dgm:prSet presAssocID="{4EAE628D-145E-4DF0-AEA4-AE7B4766D7B0}" presName="tx2" presStyleLbl="revTx" presStyleIdx="3" presStyleCnt="10"/>
      <dgm:spPr/>
    </dgm:pt>
    <dgm:pt modelId="{85D6F114-42CC-41D9-97DC-882621BA2C5B}" type="pres">
      <dgm:prSet presAssocID="{4EAE628D-145E-4DF0-AEA4-AE7B4766D7B0}" presName="vert2" presStyleCnt="0"/>
      <dgm:spPr/>
    </dgm:pt>
    <dgm:pt modelId="{F8059FB1-4CB3-4130-A3BB-4FAADCAA9D33}" type="pres">
      <dgm:prSet presAssocID="{4EAE628D-145E-4DF0-AEA4-AE7B4766D7B0}" presName="thinLine2b" presStyleLbl="callout" presStyleIdx="1" presStyleCnt="5"/>
      <dgm:spPr/>
    </dgm:pt>
    <dgm:pt modelId="{57382E23-23E4-4C35-A654-4D179145DE32}" type="pres">
      <dgm:prSet presAssocID="{4EAE628D-145E-4DF0-AEA4-AE7B4766D7B0}" presName="vertSpace2b" presStyleCnt="0"/>
      <dgm:spPr/>
    </dgm:pt>
    <dgm:pt modelId="{B53B1944-2975-4527-8A2E-952774AACE0A}" type="pres">
      <dgm:prSet presAssocID="{37575111-148E-4D46-987C-702E22587778}" presName="thickLine" presStyleLbl="alignNode1" presStyleIdx="2" presStyleCnt="5"/>
      <dgm:spPr/>
    </dgm:pt>
    <dgm:pt modelId="{4F959C9C-5EAC-404C-A4A3-258AD93EB7C8}" type="pres">
      <dgm:prSet presAssocID="{37575111-148E-4D46-987C-702E22587778}" presName="horz1" presStyleCnt="0"/>
      <dgm:spPr/>
    </dgm:pt>
    <dgm:pt modelId="{27D591F0-6955-4665-B901-F3B8680D2B1D}" type="pres">
      <dgm:prSet presAssocID="{37575111-148E-4D46-987C-702E22587778}" presName="tx1" presStyleLbl="revTx" presStyleIdx="4" presStyleCnt="10"/>
      <dgm:spPr/>
    </dgm:pt>
    <dgm:pt modelId="{F4894DCB-2D93-4D28-901D-2B19087F50C9}" type="pres">
      <dgm:prSet presAssocID="{37575111-148E-4D46-987C-702E22587778}" presName="vert1" presStyleCnt="0"/>
      <dgm:spPr/>
    </dgm:pt>
    <dgm:pt modelId="{1742CEE3-EC80-44E8-9D81-E02F06D8AF37}" type="pres">
      <dgm:prSet presAssocID="{BD283A9E-B828-474C-A365-080182F3BE67}" presName="vertSpace2a" presStyleCnt="0"/>
      <dgm:spPr/>
    </dgm:pt>
    <dgm:pt modelId="{40E5332F-F51B-424B-A47C-C083EC374439}" type="pres">
      <dgm:prSet presAssocID="{BD283A9E-B828-474C-A365-080182F3BE67}" presName="horz2" presStyleCnt="0"/>
      <dgm:spPr/>
    </dgm:pt>
    <dgm:pt modelId="{CC21CF72-F639-4DD3-AE3F-0D6436BEB7B5}" type="pres">
      <dgm:prSet presAssocID="{BD283A9E-B828-474C-A365-080182F3BE67}" presName="horzSpace2" presStyleCnt="0"/>
      <dgm:spPr/>
    </dgm:pt>
    <dgm:pt modelId="{745D976B-F9BC-40D6-91A7-5B60AE372054}" type="pres">
      <dgm:prSet presAssocID="{BD283A9E-B828-474C-A365-080182F3BE67}" presName="tx2" presStyleLbl="revTx" presStyleIdx="5" presStyleCnt="10"/>
      <dgm:spPr/>
    </dgm:pt>
    <dgm:pt modelId="{9297C08D-7A10-4AB0-840B-E474C8099D0F}" type="pres">
      <dgm:prSet presAssocID="{BD283A9E-B828-474C-A365-080182F3BE67}" presName="vert2" presStyleCnt="0"/>
      <dgm:spPr/>
    </dgm:pt>
    <dgm:pt modelId="{64C0118B-5AEF-4F54-BF7B-5340A200931D}" type="pres">
      <dgm:prSet presAssocID="{BD283A9E-B828-474C-A365-080182F3BE67}" presName="thinLine2b" presStyleLbl="callout" presStyleIdx="2" presStyleCnt="5"/>
      <dgm:spPr/>
    </dgm:pt>
    <dgm:pt modelId="{42FA5038-2008-4F2B-8937-3A437A356B68}" type="pres">
      <dgm:prSet presAssocID="{BD283A9E-B828-474C-A365-080182F3BE67}" presName="vertSpace2b" presStyleCnt="0"/>
      <dgm:spPr/>
    </dgm:pt>
    <dgm:pt modelId="{4439641E-941E-44AA-A7C7-4BAB993A9454}" type="pres">
      <dgm:prSet presAssocID="{248D3B54-2EBB-4837-987E-BAB6E9865F47}" presName="thickLine" presStyleLbl="alignNode1" presStyleIdx="3" presStyleCnt="5"/>
      <dgm:spPr/>
    </dgm:pt>
    <dgm:pt modelId="{0A858740-F934-4078-B20F-224479DBB29A}" type="pres">
      <dgm:prSet presAssocID="{248D3B54-2EBB-4837-987E-BAB6E9865F47}" presName="horz1" presStyleCnt="0"/>
      <dgm:spPr/>
    </dgm:pt>
    <dgm:pt modelId="{FA1EAA75-7524-46BC-A821-03116CE785DF}" type="pres">
      <dgm:prSet presAssocID="{248D3B54-2EBB-4837-987E-BAB6E9865F47}" presName="tx1" presStyleLbl="revTx" presStyleIdx="6" presStyleCnt="10"/>
      <dgm:spPr/>
    </dgm:pt>
    <dgm:pt modelId="{F9FA9894-6B92-4753-A885-50BEFCBC69C6}" type="pres">
      <dgm:prSet presAssocID="{248D3B54-2EBB-4837-987E-BAB6E9865F47}" presName="vert1" presStyleCnt="0"/>
      <dgm:spPr/>
    </dgm:pt>
    <dgm:pt modelId="{96D16773-6623-4DEF-8C4F-9EAA1CA750F6}" type="pres">
      <dgm:prSet presAssocID="{B0148944-6106-4E3E-9872-0A3373A18ADE}" presName="vertSpace2a" presStyleCnt="0"/>
      <dgm:spPr/>
    </dgm:pt>
    <dgm:pt modelId="{9D2A13AE-09D3-4110-9CF9-358922F9ADD2}" type="pres">
      <dgm:prSet presAssocID="{B0148944-6106-4E3E-9872-0A3373A18ADE}" presName="horz2" presStyleCnt="0"/>
      <dgm:spPr/>
    </dgm:pt>
    <dgm:pt modelId="{EA54D173-4894-425D-BB84-8BD349A3B1D1}" type="pres">
      <dgm:prSet presAssocID="{B0148944-6106-4E3E-9872-0A3373A18ADE}" presName="horzSpace2" presStyleCnt="0"/>
      <dgm:spPr/>
    </dgm:pt>
    <dgm:pt modelId="{823FC517-F9F1-4857-99DF-DE197FE78686}" type="pres">
      <dgm:prSet presAssocID="{B0148944-6106-4E3E-9872-0A3373A18ADE}" presName="tx2" presStyleLbl="revTx" presStyleIdx="7" presStyleCnt="10"/>
      <dgm:spPr/>
    </dgm:pt>
    <dgm:pt modelId="{FB5C5E10-7069-40C2-B827-119DF3F423D9}" type="pres">
      <dgm:prSet presAssocID="{B0148944-6106-4E3E-9872-0A3373A18ADE}" presName="vert2" presStyleCnt="0"/>
      <dgm:spPr/>
    </dgm:pt>
    <dgm:pt modelId="{ACE9EC42-A9C9-428E-BDDC-85B0794A1E2F}" type="pres">
      <dgm:prSet presAssocID="{B0148944-6106-4E3E-9872-0A3373A18ADE}" presName="thinLine2b" presStyleLbl="callout" presStyleIdx="3" presStyleCnt="5"/>
      <dgm:spPr/>
    </dgm:pt>
    <dgm:pt modelId="{33C3E1CA-1546-435D-B9A6-9413DBF4FA7A}" type="pres">
      <dgm:prSet presAssocID="{B0148944-6106-4E3E-9872-0A3373A18ADE}" presName="vertSpace2b" presStyleCnt="0"/>
      <dgm:spPr/>
    </dgm:pt>
    <dgm:pt modelId="{94C5DE91-98BF-424D-82D0-7C043C66F44E}" type="pres">
      <dgm:prSet presAssocID="{4F4D0509-665B-4D84-9BF5-2D9585B28809}" presName="thickLine" presStyleLbl="alignNode1" presStyleIdx="4" presStyleCnt="5"/>
      <dgm:spPr/>
    </dgm:pt>
    <dgm:pt modelId="{56DCC386-E4B1-4AD9-B97A-C16414E0F128}" type="pres">
      <dgm:prSet presAssocID="{4F4D0509-665B-4D84-9BF5-2D9585B28809}" presName="horz1" presStyleCnt="0"/>
      <dgm:spPr/>
    </dgm:pt>
    <dgm:pt modelId="{2DB83780-63B6-476A-B4C8-C6F535898A2D}" type="pres">
      <dgm:prSet presAssocID="{4F4D0509-665B-4D84-9BF5-2D9585B28809}" presName="tx1" presStyleLbl="revTx" presStyleIdx="8" presStyleCnt="10"/>
      <dgm:spPr/>
    </dgm:pt>
    <dgm:pt modelId="{C6B9B9B4-21B0-4104-B19A-12670E22E3BF}" type="pres">
      <dgm:prSet presAssocID="{4F4D0509-665B-4D84-9BF5-2D9585B28809}" presName="vert1" presStyleCnt="0"/>
      <dgm:spPr/>
    </dgm:pt>
    <dgm:pt modelId="{E29F988A-A384-4949-8B28-FDB4B307E732}" type="pres">
      <dgm:prSet presAssocID="{D8EC417D-CD01-4BB0-BE7C-2B881122F710}" presName="vertSpace2a" presStyleCnt="0"/>
      <dgm:spPr/>
    </dgm:pt>
    <dgm:pt modelId="{6F5AA030-770B-4714-9B4A-F26447EBB480}" type="pres">
      <dgm:prSet presAssocID="{D8EC417D-CD01-4BB0-BE7C-2B881122F710}" presName="horz2" presStyleCnt="0"/>
      <dgm:spPr/>
    </dgm:pt>
    <dgm:pt modelId="{0DB4E069-C56B-45E6-98A2-ED222146D3F2}" type="pres">
      <dgm:prSet presAssocID="{D8EC417D-CD01-4BB0-BE7C-2B881122F710}" presName="horzSpace2" presStyleCnt="0"/>
      <dgm:spPr/>
    </dgm:pt>
    <dgm:pt modelId="{504D22F9-5B90-4436-8984-15DA04EE9B98}" type="pres">
      <dgm:prSet presAssocID="{D8EC417D-CD01-4BB0-BE7C-2B881122F710}" presName="tx2" presStyleLbl="revTx" presStyleIdx="9" presStyleCnt="10"/>
      <dgm:spPr/>
    </dgm:pt>
    <dgm:pt modelId="{0798159C-1B0F-4B18-A987-CAF42BD9DB53}" type="pres">
      <dgm:prSet presAssocID="{D8EC417D-CD01-4BB0-BE7C-2B881122F710}" presName="vert2" presStyleCnt="0"/>
      <dgm:spPr/>
    </dgm:pt>
    <dgm:pt modelId="{D5830CDB-CD63-49CF-AD2A-C4DCEC740F51}" type="pres">
      <dgm:prSet presAssocID="{D8EC417D-CD01-4BB0-BE7C-2B881122F710}" presName="thinLine2b" presStyleLbl="callout" presStyleIdx="4" presStyleCnt="5"/>
      <dgm:spPr/>
    </dgm:pt>
    <dgm:pt modelId="{FAE2064C-7163-4C3A-9782-F42839C5C3C9}" type="pres">
      <dgm:prSet presAssocID="{D8EC417D-CD01-4BB0-BE7C-2B881122F710}" presName="vertSpace2b" presStyleCnt="0"/>
      <dgm:spPr/>
    </dgm:pt>
  </dgm:ptLst>
  <dgm:cxnLst>
    <dgm:cxn modelId="{7CF58227-5DCE-41A9-A272-9A6737DE24A2}" srcId="{A82992A5-CDDB-4CB5-AB3F-63903B61C38F}" destId="{74357BEB-75DF-42EC-9C4B-E7C8D7A7F4BF}" srcOrd="0" destOrd="0" parTransId="{52C2E504-652C-4E03-9B99-9B4F00459E0F}" sibTransId="{22D80BD5-6984-4AAB-A253-1B1B46ECF765}"/>
    <dgm:cxn modelId="{C622372C-B898-4FF7-B3C4-90E3A21D909C}" type="presOf" srcId="{D8EC417D-CD01-4BB0-BE7C-2B881122F710}" destId="{504D22F9-5B90-4436-8984-15DA04EE9B98}" srcOrd="0" destOrd="0" presId="urn:microsoft.com/office/officeart/2008/layout/LinedList"/>
    <dgm:cxn modelId="{52079C2C-1BB5-4E99-AEC4-BD5433FC4DA6}" srcId="{A82992A5-CDDB-4CB5-AB3F-63903B61C38F}" destId="{37575111-148E-4D46-987C-702E22587778}" srcOrd="2" destOrd="0" parTransId="{6470A3B1-BD2C-4011-A75C-F6F5C2E8316E}" sibTransId="{7F3B1467-6B98-46E4-8157-875E3F9A80B4}"/>
    <dgm:cxn modelId="{5B59003E-00DA-4785-A34C-FD40BD95E57A}" type="presOf" srcId="{4EAE628D-145E-4DF0-AEA4-AE7B4766D7B0}" destId="{4137E3C6-717D-48FF-8D43-DC0D24C518E5}" srcOrd="0" destOrd="0" presId="urn:microsoft.com/office/officeart/2008/layout/LinedList"/>
    <dgm:cxn modelId="{54112A3E-2DCF-4D2F-BED3-4C3B41FCC5B5}" srcId="{76DD4F95-5C78-4B78-B808-9E662B37CD18}" destId="{4EAE628D-145E-4DF0-AEA4-AE7B4766D7B0}" srcOrd="0" destOrd="0" parTransId="{A24E7873-7223-4E98-A044-8EDAAC823909}" sibTransId="{C2D33F3F-34A2-4ABB-BCDE-D47CDCAC6040}"/>
    <dgm:cxn modelId="{DE953961-C9CE-4F58-A807-8BCE79F79135}" type="presOf" srcId="{4F4D0509-665B-4D84-9BF5-2D9585B28809}" destId="{2DB83780-63B6-476A-B4C8-C6F535898A2D}" srcOrd="0" destOrd="0" presId="urn:microsoft.com/office/officeart/2008/layout/LinedList"/>
    <dgm:cxn modelId="{C53A2272-FEEE-464F-90CC-68F30DEAA12C}" type="presOf" srcId="{A82992A5-CDDB-4CB5-AB3F-63903B61C38F}" destId="{B25369FB-9117-4026-8B9A-C07049A936A2}" srcOrd="0" destOrd="0" presId="urn:microsoft.com/office/officeart/2008/layout/LinedList"/>
    <dgm:cxn modelId="{1B6B8752-04BA-4080-BDEC-701F7FB94EC7}" type="presOf" srcId="{D1ECF5AB-2274-4D72-87C1-30D1E054DA58}" destId="{C6728133-53F3-48F0-BC76-34DA89E4C924}" srcOrd="0" destOrd="0" presId="urn:microsoft.com/office/officeart/2008/layout/LinedList"/>
    <dgm:cxn modelId="{B652A574-AA6F-472A-91E4-E02182E37BCC}" type="presOf" srcId="{74357BEB-75DF-42EC-9C4B-E7C8D7A7F4BF}" destId="{4F4ECD61-8194-4814-A5F0-F43951EB7449}" srcOrd="0" destOrd="0" presId="urn:microsoft.com/office/officeart/2008/layout/LinedList"/>
    <dgm:cxn modelId="{34777677-61A0-4DCB-9B60-14F1A40004C6}" srcId="{4F4D0509-665B-4D84-9BF5-2D9585B28809}" destId="{D8EC417D-CD01-4BB0-BE7C-2B881122F710}" srcOrd="0" destOrd="0" parTransId="{8F617AAC-A476-4D51-81E0-A558F4462FFE}" sibTransId="{66ED64DA-EE55-4CDA-A5DC-2AA2A230FD0C}"/>
    <dgm:cxn modelId="{07F4127C-B87C-488D-A40B-DC2A1AF35AEF}" type="presOf" srcId="{BD283A9E-B828-474C-A365-080182F3BE67}" destId="{745D976B-F9BC-40D6-91A7-5B60AE372054}" srcOrd="0" destOrd="0" presId="urn:microsoft.com/office/officeart/2008/layout/LinedList"/>
    <dgm:cxn modelId="{0020A481-D360-4B80-98E0-1829BEE02266}" type="presOf" srcId="{248D3B54-2EBB-4837-987E-BAB6E9865F47}" destId="{FA1EAA75-7524-46BC-A821-03116CE785DF}" srcOrd="0" destOrd="0" presId="urn:microsoft.com/office/officeart/2008/layout/LinedList"/>
    <dgm:cxn modelId="{A11A7D8F-943B-4804-90E7-9F4F6F5E2F35}" srcId="{A82992A5-CDDB-4CB5-AB3F-63903B61C38F}" destId="{248D3B54-2EBB-4837-987E-BAB6E9865F47}" srcOrd="3" destOrd="0" parTransId="{80D27DC3-F092-4394-9A7E-EA7CEB97AC39}" sibTransId="{15CE2075-C07A-40A7-8B63-931D9E5DAC2F}"/>
    <dgm:cxn modelId="{63BE63A8-0F78-453E-8674-0F98561FB269}" type="presOf" srcId="{37575111-148E-4D46-987C-702E22587778}" destId="{27D591F0-6955-4665-B901-F3B8680D2B1D}" srcOrd="0" destOrd="0" presId="urn:microsoft.com/office/officeart/2008/layout/LinedList"/>
    <dgm:cxn modelId="{25C8ECBB-BB46-4236-8800-F1FEB531EE49}" srcId="{248D3B54-2EBB-4837-987E-BAB6E9865F47}" destId="{B0148944-6106-4E3E-9872-0A3373A18ADE}" srcOrd="0" destOrd="0" parTransId="{315B3198-0698-4C22-8A22-39A54766B789}" sibTransId="{C76369BF-AD6F-4CB5-A8FB-92CADA56AED1}"/>
    <dgm:cxn modelId="{99839EBE-3420-41DF-86AF-6B3EAA7FC3DC}" srcId="{A82992A5-CDDB-4CB5-AB3F-63903B61C38F}" destId="{76DD4F95-5C78-4B78-B808-9E662B37CD18}" srcOrd="1" destOrd="0" parTransId="{99A48F38-B29F-4330-8045-B58290004557}" sibTransId="{1C24A096-EFD9-40D7-BCB9-C6390E60D559}"/>
    <dgm:cxn modelId="{47ED7CC9-6E9D-407E-9CCD-E19398FA841B}" srcId="{37575111-148E-4D46-987C-702E22587778}" destId="{BD283A9E-B828-474C-A365-080182F3BE67}" srcOrd="0" destOrd="0" parTransId="{3BFC5FD9-AB19-4C42-8404-43D3EAC0FDA5}" sibTransId="{434C2FE6-8F35-4EAA-A071-6D0A5BBA3679}"/>
    <dgm:cxn modelId="{45FE46DB-ECB5-41AB-B614-BB00FBE4B6ED}" type="presOf" srcId="{B0148944-6106-4E3E-9872-0A3373A18ADE}" destId="{823FC517-F9F1-4857-99DF-DE197FE78686}" srcOrd="0" destOrd="0" presId="urn:microsoft.com/office/officeart/2008/layout/LinedList"/>
    <dgm:cxn modelId="{0B6E6CE1-BAE1-4B78-8164-7C204BA6BAA6}" srcId="{74357BEB-75DF-42EC-9C4B-E7C8D7A7F4BF}" destId="{D1ECF5AB-2274-4D72-87C1-30D1E054DA58}" srcOrd="0" destOrd="0" parTransId="{EA933661-2D65-4B1C-B38F-15D5F7506A55}" sibTransId="{88DF358D-BB0B-4F5F-AA56-7EC313BAEA23}"/>
    <dgm:cxn modelId="{D42D9EE6-8914-4C1B-B3F6-A8A1E283AEF1}" srcId="{A82992A5-CDDB-4CB5-AB3F-63903B61C38F}" destId="{4F4D0509-665B-4D84-9BF5-2D9585B28809}" srcOrd="4" destOrd="0" parTransId="{33E19F6B-3443-454F-8062-7DB04B32E7C8}" sibTransId="{2528576A-B197-45FA-AE70-E3BBE69240C4}"/>
    <dgm:cxn modelId="{2C570AFD-77E9-4A00-BA22-9C3FAB903FDD}" type="presOf" srcId="{76DD4F95-5C78-4B78-B808-9E662B37CD18}" destId="{28F0B003-BCD1-47AD-8C3E-B5E98A909048}" srcOrd="0" destOrd="0" presId="urn:microsoft.com/office/officeart/2008/layout/LinedList"/>
    <dgm:cxn modelId="{29BC2193-2EAD-424E-9DEF-25BAA3D1D28A}" type="presParOf" srcId="{B25369FB-9117-4026-8B9A-C07049A936A2}" destId="{3FF5A00F-E988-4565-B1B7-4D3782A5ECCD}" srcOrd="0" destOrd="0" presId="urn:microsoft.com/office/officeart/2008/layout/LinedList"/>
    <dgm:cxn modelId="{D9AC3833-6321-496D-8BC0-B24B3E631072}" type="presParOf" srcId="{B25369FB-9117-4026-8B9A-C07049A936A2}" destId="{392A354D-7281-46E2-A36D-66F802D0392B}" srcOrd="1" destOrd="0" presId="urn:microsoft.com/office/officeart/2008/layout/LinedList"/>
    <dgm:cxn modelId="{3FE3DC00-C7EE-48F5-A96E-E565827E4453}" type="presParOf" srcId="{392A354D-7281-46E2-A36D-66F802D0392B}" destId="{4F4ECD61-8194-4814-A5F0-F43951EB7449}" srcOrd="0" destOrd="0" presId="urn:microsoft.com/office/officeart/2008/layout/LinedList"/>
    <dgm:cxn modelId="{8CB52C85-1BC8-4D62-8E99-1E5A1DBE010E}" type="presParOf" srcId="{392A354D-7281-46E2-A36D-66F802D0392B}" destId="{30113D71-AAFD-485D-B433-B24F3E6D0539}" srcOrd="1" destOrd="0" presId="urn:microsoft.com/office/officeart/2008/layout/LinedList"/>
    <dgm:cxn modelId="{28D279FD-5CE0-4BFB-9F48-56F4124F181B}" type="presParOf" srcId="{30113D71-AAFD-485D-B433-B24F3E6D0539}" destId="{4FEE9CC9-84E3-495D-A27B-C0D55E9F44D0}" srcOrd="0" destOrd="0" presId="urn:microsoft.com/office/officeart/2008/layout/LinedList"/>
    <dgm:cxn modelId="{253F64F6-E9B6-4465-A8DC-F1009F75B539}" type="presParOf" srcId="{30113D71-AAFD-485D-B433-B24F3E6D0539}" destId="{865B2AB4-997E-4D26-B811-8D0B3DE88DEE}" srcOrd="1" destOrd="0" presId="urn:microsoft.com/office/officeart/2008/layout/LinedList"/>
    <dgm:cxn modelId="{B1E2200B-788C-4EEE-862C-EB6F33526A49}" type="presParOf" srcId="{865B2AB4-997E-4D26-B811-8D0B3DE88DEE}" destId="{8C19475F-6888-4E03-8FEE-C3304CD62CD9}" srcOrd="0" destOrd="0" presId="urn:microsoft.com/office/officeart/2008/layout/LinedList"/>
    <dgm:cxn modelId="{8D6704F4-BBC7-4438-A8D0-BF83A2F6E73F}" type="presParOf" srcId="{865B2AB4-997E-4D26-B811-8D0B3DE88DEE}" destId="{C6728133-53F3-48F0-BC76-34DA89E4C924}" srcOrd="1" destOrd="0" presId="urn:microsoft.com/office/officeart/2008/layout/LinedList"/>
    <dgm:cxn modelId="{79652AC2-1908-4C01-BDB1-BAC170F2AF8E}" type="presParOf" srcId="{865B2AB4-997E-4D26-B811-8D0B3DE88DEE}" destId="{35ABF1BA-A6F8-4173-8ACD-832B9E314891}" srcOrd="2" destOrd="0" presId="urn:microsoft.com/office/officeart/2008/layout/LinedList"/>
    <dgm:cxn modelId="{6DD3AFC1-5A2D-46AD-9ABA-F8A6B8213EE4}" type="presParOf" srcId="{30113D71-AAFD-485D-B433-B24F3E6D0539}" destId="{99C1A212-712D-4456-9E08-2A76B89A2812}" srcOrd="2" destOrd="0" presId="urn:microsoft.com/office/officeart/2008/layout/LinedList"/>
    <dgm:cxn modelId="{6C589627-FC9A-44C4-87EF-9C79B159F2D4}" type="presParOf" srcId="{30113D71-AAFD-485D-B433-B24F3E6D0539}" destId="{E0DF21C8-D912-4B64-BB3A-3DB50A6F42ED}" srcOrd="3" destOrd="0" presId="urn:microsoft.com/office/officeart/2008/layout/LinedList"/>
    <dgm:cxn modelId="{56261A32-087B-49A7-904A-F70FCC70A201}" type="presParOf" srcId="{B25369FB-9117-4026-8B9A-C07049A936A2}" destId="{2719EFF4-1AFF-45C1-B52D-E9265F40C953}" srcOrd="2" destOrd="0" presId="urn:microsoft.com/office/officeart/2008/layout/LinedList"/>
    <dgm:cxn modelId="{CB35C26D-9D51-450E-A488-33B40C078F54}" type="presParOf" srcId="{B25369FB-9117-4026-8B9A-C07049A936A2}" destId="{011EF68B-0AD4-405C-88F4-1568F1700977}" srcOrd="3" destOrd="0" presId="urn:microsoft.com/office/officeart/2008/layout/LinedList"/>
    <dgm:cxn modelId="{8803EC10-F490-43D8-8FC5-DC6B64F2408F}" type="presParOf" srcId="{011EF68B-0AD4-405C-88F4-1568F1700977}" destId="{28F0B003-BCD1-47AD-8C3E-B5E98A909048}" srcOrd="0" destOrd="0" presId="urn:microsoft.com/office/officeart/2008/layout/LinedList"/>
    <dgm:cxn modelId="{1E3F40C8-1726-4485-AF04-D61B6D1976AF}" type="presParOf" srcId="{011EF68B-0AD4-405C-88F4-1568F1700977}" destId="{7AA1F613-3F73-4C56-8C13-7FFE7324C174}" srcOrd="1" destOrd="0" presId="urn:microsoft.com/office/officeart/2008/layout/LinedList"/>
    <dgm:cxn modelId="{2B086F3C-9F31-45AA-B0E4-F7BA79E7DF31}" type="presParOf" srcId="{7AA1F613-3F73-4C56-8C13-7FFE7324C174}" destId="{01776C13-7D4B-4DBE-94F9-0F8CFA7C8820}" srcOrd="0" destOrd="0" presId="urn:microsoft.com/office/officeart/2008/layout/LinedList"/>
    <dgm:cxn modelId="{C53AD4A3-BB49-4384-8603-32C65F07A408}" type="presParOf" srcId="{7AA1F613-3F73-4C56-8C13-7FFE7324C174}" destId="{26D671BC-E6C9-4D2E-8A13-CA04A2281661}" srcOrd="1" destOrd="0" presId="urn:microsoft.com/office/officeart/2008/layout/LinedList"/>
    <dgm:cxn modelId="{43A568C2-167A-4AB1-BBDE-062035944413}" type="presParOf" srcId="{26D671BC-E6C9-4D2E-8A13-CA04A2281661}" destId="{E802030C-578B-43BC-B267-9DB4E80218D9}" srcOrd="0" destOrd="0" presId="urn:microsoft.com/office/officeart/2008/layout/LinedList"/>
    <dgm:cxn modelId="{26DFF974-3F5C-4A7A-8A53-783B5B6714E6}" type="presParOf" srcId="{26D671BC-E6C9-4D2E-8A13-CA04A2281661}" destId="{4137E3C6-717D-48FF-8D43-DC0D24C518E5}" srcOrd="1" destOrd="0" presId="urn:microsoft.com/office/officeart/2008/layout/LinedList"/>
    <dgm:cxn modelId="{557D24E1-E11D-470A-B3D1-E245FE4C6409}" type="presParOf" srcId="{26D671BC-E6C9-4D2E-8A13-CA04A2281661}" destId="{85D6F114-42CC-41D9-97DC-882621BA2C5B}" srcOrd="2" destOrd="0" presId="urn:microsoft.com/office/officeart/2008/layout/LinedList"/>
    <dgm:cxn modelId="{06244AF0-E4A3-4634-950D-1101579C4900}" type="presParOf" srcId="{7AA1F613-3F73-4C56-8C13-7FFE7324C174}" destId="{F8059FB1-4CB3-4130-A3BB-4FAADCAA9D33}" srcOrd="2" destOrd="0" presId="urn:microsoft.com/office/officeart/2008/layout/LinedList"/>
    <dgm:cxn modelId="{E8740A21-4994-49D9-B407-F0F74F72A052}" type="presParOf" srcId="{7AA1F613-3F73-4C56-8C13-7FFE7324C174}" destId="{57382E23-23E4-4C35-A654-4D179145DE32}" srcOrd="3" destOrd="0" presId="urn:microsoft.com/office/officeart/2008/layout/LinedList"/>
    <dgm:cxn modelId="{64587625-177C-422E-98D3-5B6E97CE5A17}" type="presParOf" srcId="{B25369FB-9117-4026-8B9A-C07049A936A2}" destId="{B53B1944-2975-4527-8A2E-952774AACE0A}" srcOrd="4" destOrd="0" presId="urn:microsoft.com/office/officeart/2008/layout/LinedList"/>
    <dgm:cxn modelId="{7692FC27-9C9B-4FA4-AE15-0213DAD0DEE6}" type="presParOf" srcId="{B25369FB-9117-4026-8B9A-C07049A936A2}" destId="{4F959C9C-5EAC-404C-A4A3-258AD93EB7C8}" srcOrd="5" destOrd="0" presId="urn:microsoft.com/office/officeart/2008/layout/LinedList"/>
    <dgm:cxn modelId="{349DFD51-7823-4196-8D7C-4C8DE96D8003}" type="presParOf" srcId="{4F959C9C-5EAC-404C-A4A3-258AD93EB7C8}" destId="{27D591F0-6955-4665-B901-F3B8680D2B1D}" srcOrd="0" destOrd="0" presId="urn:microsoft.com/office/officeart/2008/layout/LinedList"/>
    <dgm:cxn modelId="{026C553C-F4AD-4FD4-87AB-6ADC93BFC254}" type="presParOf" srcId="{4F959C9C-5EAC-404C-A4A3-258AD93EB7C8}" destId="{F4894DCB-2D93-4D28-901D-2B19087F50C9}" srcOrd="1" destOrd="0" presId="urn:microsoft.com/office/officeart/2008/layout/LinedList"/>
    <dgm:cxn modelId="{8BFE1F6D-B051-49FF-ABE0-883AF59D24B0}" type="presParOf" srcId="{F4894DCB-2D93-4D28-901D-2B19087F50C9}" destId="{1742CEE3-EC80-44E8-9D81-E02F06D8AF37}" srcOrd="0" destOrd="0" presId="urn:microsoft.com/office/officeart/2008/layout/LinedList"/>
    <dgm:cxn modelId="{CA48DFD8-304F-4323-A329-1E7FB179BB17}" type="presParOf" srcId="{F4894DCB-2D93-4D28-901D-2B19087F50C9}" destId="{40E5332F-F51B-424B-A47C-C083EC374439}" srcOrd="1" destOrd="0" presId="urn:microsoft.com/office/officeart/2008/layout/LinedList"/>
    <dgm:cxn modelId="{F3079B32-218A-4332-990A-3EAD43363DFA}" type="presParOf" srcId="{40E5332F-F51B-424B-A47C-C083EC374439}" destId="{CC21CF72-F639-4DD3-AE3F-0D6436BEB7B5}" srcOrd="0" destOrd="0" presId="urn:microsoft.com/office/officeart/2008/layout/LinedList"/>
    <dgm:cxn modelId="{9D05B1D6-3E83-4651-9154-FB9AB452D9B8}" type="presParOf" srcId="{40E5332F-F51B-424B-A47C-C083EC374439}" destId="{745D976B-F9BC-40D6-91A7-5B60AE372054}" srcOrd="1" destOrd="0" presId="urn:microsoft.com/office/officeart/2008/layout/LinedList"/>
    <dgm:cxn modelId="{C6F001E0-F098-4AA9-A72F-DB16D820E5F9}" type="presParOf" srcId="{40E5332F-F51B-424B-A47C-C083EC374439}" destId="{9297C08D-7A10-4AB0-840B-E474C8099D0F}" srcOrd="2" destOrd="0" presId="urn:microsoft.com/office/officeart/2008/layout/LinedList"/>
    <dgm:cxn modelId="{E18C8AA1-DDA1-41FF-B68A-2E1D237DE7A0}" type="presParOf" srcId="{F4894DCB-2D93-4D28-901D-2B19087F50C9}" destId="{64C0118B-5AEF-4F54-BF7B-5340A200931D}" srcOrd="2" destOrd="0" presId="urn:microsoft.com/office/officeart/2008/layout/LinedList"/>
    <dgm:cxn modelId="{D7A0618D-153D-42DC-844A-EF35003C706D}" type="presParOf" srcId="{F4894DCB-2D93-4D28-901D-2B19087F50C9}" destId="{42FA5038-2008-4F2B-8937-3A437A356B68}" srcOrd="3" destOrd="0" presId="urn:microsoft.com/office/officeart/2008/layout/LinedList"/>
    <dgm:cxn modelId="{D25FD7F9-5381-4B98-9C19-2AB4D49EAA82}" type="presParOf" srcId="{B25369FB-9117-4026-8B9A-C07049A936A2}" destId="{4439641E-941E-44AA-A7C7-4BAB993A9454}" srcOrd="6" destOrd="0" presId="urn:microsoft.com/office/officeart/2008/layout/LinedList"/>
    <dgm:cxn modelId="{20B77488-69D3-49B4-83EF-52F553DF53AA}" type="presParOf" srcId="{B25369FB-9117-4026-8B9A-C07049A936A2}" destId="{0A858740-F934-4078-B20F-224479DBB29A}" srcOrd="7" destOrd="0" presId="urn:microsoft.com/office/officeart/2008/layout/LinedList"/>
    <dgm:cxn modelId="{B9331711-076E-4A7A-A13C-8B823ECA0A6B}" type="presParOf" srcId="{0A858740-F934-4078-B20F-224479DBB29A}" destId="{FA1EAA75-7524-46BC-A821-03116CE785DF}" srcOrd="0" destOrd="0" presId="urn:microsoft.com/office/officeart/2008/layout/LinedList"/>
    <dgm:cxn modelId="{0063AD17-DC15-4F74-A46B-9426BF15B3B2}" type="presParOf" srcId="{0A858740-F934-4078-B20F-224479DBB29A}" destId="{F9FA9894-6B92-4753-A885-50BEFCBC69C6}" srcOrd="1" destOrd="0" presId="urn:microsoft.com/office/officeart/2008/layout/LinedList"/>
    <dgm:cxn modelId="{2A9B7EE4-7ACC-4876-9B21-417ED3EFE4C7}" type="presParOf" srcId="{F9FA9894-6B92-4753-A885-50BEFCBC69C6}" destId="{96D16773-6623-4DEF-8C4F-9EAA1CA750F6}" srcOrd="0" destOrd="0" presId="urn:microsoft.com/office/officeart/2008/layout/LinedList"/>
    <dgm:cxn modelId="{A1285020-E65B-4CC8-B4FA-7A3639347794}" type="presParOf" srcId="{F9FA9894-6B92-4753-A885-50BEFCBC69C6}" destId="{9D2A13AE-09D3-4110-9CF9-358922F9ADD2}" srcOrd="1" destOrd="0" presId="urn:microsoft.com/office/officeart/2008/layout/LinedList"/>
    <dgm:cxn modelId="{4F933A29-A344-43DA-944B-5E8B64D860EB}" type="presParOf" srcId="{9D2A13AE-09D3-4110-9CF9-358922F9ADD2}" destId="{EA54D173-4894-425D-BB84-8BD349A3B1D1}" srcOrd="0" destOrd="0" presId="urn:microsoft.com/office/officeart/2008/layout/LinedList"/>
    <dgm:cxn modelId="{F01BD9C8-366D-459A-B248-E1AA73EC0803}" type="presParOf" srcId="{9D2A13AE-09D3-4110-9CF9-358922F9ADD2}" destId="{823FC517-F9F1-4857-99DF-DE197FE78686}" srcOrd="1" destOrd="0" presId="urn:microsoft.com/office/officeart/2008/layout/LinedList"/>
    <dgm:cxn modelId="{7126149D-58E1-4EA4-8369-6117C4A74605}" type="presParOf" srcId="{9D2A13AE-09D3-4110-9CF9-358922F9ADD2}" destId="{FB5C5E10-7069-40C2-B827-119DF3F423D9}" srcOrd="2" destOrd="0" presId="urn:microsoft.com/office/officeart/2008/layout/LinedList"/>
    <dgm:cxn modelId="{1021A239-EDCA-4A02-9A35-03E9BC18E3B3}" type="presParOf" srcId="{F9FA9894-6B92-4753-A885-50BEFCBC69C6}" destId="{ACE9EC42-A9C9-428E-BDDC-85B0794A1E2F}" srcOrd="2" destOrd="0" presId="urn:microsoft.com/office/officeart/2008/layout/LinedList"/>
    <dgm:cxn modelId="{4E94241D-CF41-4BD4-BB3D-4F914BC98FA8}" type="presParOf" srcId="{F9FA9894-6B92-4753-A885-50BEFCBC69C6}" destId="{33C3E1CA-1546-435D-B9A6-9413DBF4FA7A}" srcOrd="3" destOrd="0" presId="urn:microsoft.com/office/officeart/2008/layout/LinedList"/>
    <dgm:cxn modelId="{DA37A769-F287-4E46-9191-B97802D57C5E}" type="presParOf" srcId="{B25369FB-9117-4026-8B9A-C07049A936A2}" destId="{94C5DE91-98BF-424D-82D0-7C043C66F44E}" srcOrd="8" destOrd="0" presId="urn:microsoft.com/office/officeart/2008/layout/LinedList"/>
    <dgm:cxn modelId="{B10F3C7B-503F-4187-BABC-9D25762EAC46}" type="presParOf" srcId="{B25369FB-9117-4026-8B9A-C07049A936A2}" destId="{56DCC386-E4B1-4AD9-B97A-C16414E0F128}" srcOrd="9" destOrd="0" presId="urn:microsoft.com/office/officeart/2008/layout/LinedList"/>
    <dgm:cxn modelId="{16EB3919-1C59-44EC-96FC-D8E641D85907}" type="presParOf" srcId="{56DCC386-E4B1-4AD9-B97A-C16414E0F128}" destId="{2DB83780-63B6-476A-B4C8-C6F535898A2D}" srcOrd="0" destOrd="0" presId="urn:microsoft.com/office/officeart/2008/layout/LinedList"/>
    <dgm:cxn modelId="{ED77AEBF-8416-403E-BDE2-353A77A799B3}" type="presParOf" srcId="{56DCC386-E4B1-4AD9-B97A-C16414E0F128}" destId="{C6B9B9B4-21B0-4104-B19A-12670E22E3BF}" srcOrd="1" destOrd="0" presId="urn:microsoft.com/office/officeart/2008/layout/LinedList"/>
    <dgm:cxn modelId="{B18A9914-880D-44A4-B8D3-80BFA1158604}" type="presParOf" srcId="{C6B9B9B4-21B0-4104-B19A-12670E22E3BF}" destId="{E29F988A-A384-4949-8B28-FDB4B307E732}" srcOrd="0" destOrd="0" presId="urn:microsoft.com/office/officeart/2008/layout/LinedList"/>
    <dgm:cxn modelId="{5A5580E6-2071-4BD2-A7D1-B923652A9A6A}" type="presParOf" srcId="{C6B9B9B4-21B0-4104-B19A-12670E22E3BF}" destId="{6F5AA030-770B-4714-9B4A-F26447EBB480}" srcOrd="1" destOrd="0" presId="urn:microsoft.com/office/officeart/2008/layout/LinedList"/>
    <dgm:cxn modelId="{9FA8833D-5579-482D-997E-086D7EBDC409}" type="presParOf" srcId="{6F5AA030-770B-4714-9B4A-F26447EBB480}" destId="{0DB4E069-C56B-45E6-98A2-ED222146D3F2}" srcOrd="0" destOrd="0" presId="urn:microsoft.com/office/officeart/2008/layout/LinedList"/>
    <dgm:cxn modelId="{5244CE0D-4C7D-4117-9DDC-8F743DA9E11B}" type="presParOf" srcId="{6F5AA030-770B-4714-9B4A-F26447EBB480}" destId="{504D22F9-5B90-4436-8984-15DA04EE9B98}" srcOrd="1" destOrd="0" presId="urn:microsoft.com/office/officeart/2008/layout/LinedList"/>
    <dgm:cxn modelId="{2E34CA7F-F7E8-47B6-A8D4-AB85F27B0346}" type="presParOf" srcId="{6F5AA030-770B-4714-9B4A-F26447EBB480}" destId="{0798159C-1B0F-4B18-A987-CAF42BD9DB53}" srcOrd="2" destOrd="0" presId="urn:microsoft.com/office/officeart/2008/layout/LinedList"/>
    <dgm:cxn modelId="{19FCB151-AA9E-435B-92B7-B5BC5C3CC16D}" type="presParOf" srcId="{C6B9B9B4-21B0-4104-B19A-12670E22E3BF}" destId="{D5830CDB-CD63-49CF-AD2A-C4DCEC740F51}" srcOrd="2" destOrd="0" presId="urn:microsoft.com/office/officeart/2008/layout/LinedList"/>
    <dgm:cxn modelId="{03B2CA52-0CCD-42A6-8EEE-0CD01C4D13E4}" type="presParOf" srcId="{C6B9B9B4-21B0-4104-B19A-12670E22E3BF}" destId="{FAE2064C-7163-4C3A-9782-F42839C5C3C9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92734-161C-44B3-BDE4-405D2F6B051D}">
      <dsp:nvSpPr>
        <dsp:cNvPr id="0" name=""/>
        <dsp:cNvSpPr/>
      </dsp:nvSpPr>
      <dsp:spPr>
        <a:xfrm>
          <a:off x="675663" y="1692"/>
          <a:ext cx="1252170" cy="75130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摩尔定律</a:t>
          </a:r>
        </a:p>
      </dsp:txBody>
      <dsp:txXfrm>
        <a:off x="675663" y="1692"/>
        <a:ext cx="1252170" cy="751302"/>
      </dsp:txXfrm>
    </dsp:sp>
    <dsp:sp modelId="{DD43F6F9-E382-4E94-B68F-8B566D23500A}">
      <dsp:nvSpPr>
        <dsp:cNvPr id="0" name=""/>
        <dsp:cNvSpPr/>
      </dsp:nvSpPr>
      <dsp:spPr>
        <a:xfrm>
          <a:off x="675663" y="878211"/>
          <a:ext cx="1252170" cy="751302"/>
        </a:xfrm>
        <a:prstGeom prst="rect">
          <a:avLst/>
        </a:prstGeom>
        <a:solidFill>
          <a:schemeClr val="accent1">
            <a:shade val="80000"/>
            <a:hueOff val="177389"/>
            <a:satOff val="-9961"/>
            <a:lumOff val="85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信息革命</a:t>
          </a:r>
        </a:p>
      </dsp:txBody>
      <dsp:txXfrm>
        <a:off x="675663" y="878211"/>
        <a:ext cx="1252170" cy="751302"/>
      </dsp:txXfrm>
    </dsp:sp>
    <dsp:sp modelId="{2AB06B29-21B2-4998-912D-3844FEEF1D39}">
      <dsp:nvSpPr>
        <dsp:cNvPr id="0" name=""/>
        <dsp:cNvSpPr/>
      </dsp:nvSpPr>
      <dsp:spPr>
        <a:xfrm>
          <a:off x="675663" y="1754731"/>
          <a:ext cx="1252170" cy="751302"/>
        </a:xfrm>
        <a:prstGeom prst="rect">
          <a:avLst/>
        </a:prstGeom>
        <a:solidFill>
          <a:schemeClr val="accent1">
            <a:shade val="80000"/>
            <a:hueOff val="354778"/>
            <a:satOff val="-19922"/>
            <a:lumOff val="171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指数增长</a:t>
          </a:r>
        </a:p>
      </dsp:txBody>
      <dsp:txXfrm>
        <a:off x="675663" y="1754731"/>
        <a:ext cx="1252170" cy="751302"/>
      </dsp:txXfrm>
    </dsp:sp>
    <dsp:sp modelId="{BBEDD1D7-4FE2-47EF-8849-FF7A3032E846}">
      <dsp:nvSpPr>
        <dsp:cNvPr id="0" name=""/>
        <dsp:cNvSpPr/>
      </dsp:nvSpPr>
      <dsp:spPr>
        <a:xfrm>
          <a:off x="675663" y="2631250"/>
          <a:ext cx="1252170" cy="751302"/>
        </a:xfrm>
        <a:prstGeom prst="rect">
          <a:avLst/>
        </a:prstGeom>
        <a:solidFill>
          <a:schemeClr val="accent1">
            <a:shade val="80000"/>
            <a:hueOff val="532167"/>
            <a:satOff val="-29883"/>
            <a:lumOff val="257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大爆炸</a:t>
          </a:r>
        </a:p>
      </dsp:txBody>
      <dsp:txXfrm>
        <a:off x="675663" y="2631250"/>
        <a:ext cx="1252170" cy="751302"/>
      </dsp:txXfrm>
    </dsp:sp>
    <dsp:sp modelId="{6955D215-BF61-4901-8EA2-34F1D2609A72}">
      <dsp:nvSpPr>
        <dsp:cNvPr id="0" name=""/>
        <dsp:cNvSpPr/>
      </dsp:nvSpPr>
      <dsp:spPr>
        <a:xfrm>
          <a:off x="675663" y="3507770"/>
          <a:ext cx="1252170" cy="751302"/>
        </a:xfrm>
        <a:prstGeom prst="rect">
          <a:avLst/>
        </a:prstGeom>
        <a:solidFill>
          <a:schemeClr val="accent1">
            <a:shade val="80000"/>
            <a:hueOff val="709557"/>
            <a:satOff val="-39844"/>
            <a:lumOff val="34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奇点临近</a:t>
          </a:r>
        </a:p>
      </dsp:txBody>
      <dsp:txXfrm>
        <a:off x="675663" y="3507770"/>
        <a:ext cx="1252170" cy="751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5A00F-E988-4565-B1B7-4D3782A5ECCD}">
      <dsp:nvSpPr>
        <dsp:cNvPr id="0" name=""/>
        <dsp:cNvSpPr/>
      </dsp:nvSpPr>
      <dsp:spPr>
        <a:xfrm>
          <a:off x="0" y="550"/>
          <a:ext cx="112547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ECD61-8194-4814-A5F0-F43951EB7449}">
      <dsp:nvSpPr>
        <dsp:cNvPr id="0" name=""/>
        <dsp:cNvSpPr/>
      </dsp:nvSpPr>
      <dsp:spPr>
        <a:xfrm>
          <a:off x="0" y="550"/>
          <a:ext cx="2250948" cy="90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用户接口</a:t>
          </a:r>
        </a:p>
      </dsp:txBody>
      <dsp:txXfrm>
        <a:off x="0" y="550"/>
        <a:ext cx="2250948" cy="902495"/>
      </dsp:txXfrm>
    </dsp:sp>
    <dsp:sp modelId="{C6728133-53F3-48F0-BC76-34DA89E4C924}">
      <dsp:nvSpPr>
        <dsp:cNvPr id="0" name=""/>
        <dsp:cNvSpPr/>
      </dsp:nvSpPr>
      <dsp:spPr>
        <a:xfrm>
          <a:off x="2419769" y="41533"/>
          <a:ext cx="8834970" cy="819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包括</a:t>
          </a:r>
          <a:r>
            <a:rPr lang="en-US" altLang="zh-CN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Hive Shell</a:t>
          </a: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、</a:t>
          </a:r>
          <a:r>
            <a:rPr lang="en-US" altLang="zh-CN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Thrift</a:t>
          </a: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客户端、</a:t>
          </a:r>
          <a:r>
            <a:rPr lang="en-US" altLang="zh-CN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Web</a:t>
          </a: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接口</a:t>
          </a:r>
          <a:endParaRPr lang="zh-CN" altLang="en-US" sz="2500" kern="1200" dirty="0"/>
        </a:p>
      </dsp:txBody>
      <dsp:txXfrm>
        <a:off x="2419769" y="41533"/>
        <a:ext cx="8834970" cy="819649"/>
      </dsp:txXfrm>
    </dsp:sp>
    <dsp:sp modelId="{99C1A212-712D-4456-9E08-2A76B89A2812}">
      <dsp:nvSpPr>
        <dsp:cNvPr id="0" name=""/>
        <dsp:cNvSpPr/>
      </dsp:nvSpPr>
      <dsp:spPr>
        <a:xfrm>
          <a:off x="2250947" y="861182"/>
          <a:ext cx="90037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9EFF4-1AFF-45C1-B52D-E9265F40C953}">
      <dsp:nvSpPr>
        <dsp:cNvPr id="0" name=""/>
        <dsp:cNvSpPr/>
      </dsp:nvSpPr>
      <dsp:spPr>
        <a:xfrm>
          <a:off x="0" y="903046"/>
          <a:ext cx="112547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0B003-BCD1-47AD-8C3E-B5E98A909048}">
      <dsp:nvSpPr>
        <dsp:cNvPr id="0" name=""/>
        <dsp:cNvSpPr/>
      </dsp:nvSpPr>
      <dsp:spPr>
        <a:xfrm>
          <a:off x="0" y="903046"/>
          <a:ext cx="2250948" cy="90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Thrift</a:t>
          </a:r>
          <a:r>
            <a:rPr lang="zh-CN" altLang="en-US" sz="3000" kern="1200" dirty="0"/>
            <a:t>服务器</a:t>
          </a:r>
        </a:p>
      </dsp:txBody>
      <dsp:txXfrm>
        <a:off x="0" y="903046"/>
        <a:ext cx="2250948" cy="902495"/>
      </dsp:txXfrm>
    </dsp:sp>
    <dsp:sp modelId="{4137E3C6-717D-48FF-8D43-DC0D24C518E5}">
      <dsp:nvSpPr>
        <dsp:cNvPr id="0" name=""/>
        <dsp:cNvSpPr/>
      </dsp:nvSpPr>
      <dsp:spPr>
        <a:xfrm>
          <a:off x="2419769" y="944029"/>
          <a:ext cx="8834970" cy="819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当</a:t>
          </a:r>
          <a:r>
            <a:rPr lang="en-US" altLang="zh-CN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Hive</a:t>
          </a: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以服务器模式运行时，作为</a:t>
          </a:r>
          <a:r>
            <a:rPr lang="en-US" altLang="zh-CN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Thrift</a:t>
          </a: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服务器，供客户端连接</a:t>
          </a:r>
          <a:endParaRPr lang="zh-CN" altLang="en-US" sz="2500" kern="1200" dirty="0"/>
        </a:p>
      </dsp:txBody>
      <dsp:txXfrm>
        <a:off x="2419769" y="944029"/>
        <a:ext cx="8834970" cy="819649"/>
      </dsp:txXfrm>
    </dsp:sp>
    <dsp:sp modelId="{F8059FB1-4CB3-4130-A3BB-4FAADCAA9D33}">
      <dsp:nvSpPr>
        <dsp:cNvPr id="0" name=""/>
        <dsp:cNvSpPr/>
      </dsp:nvSpPr>
      <dsp:spPr>
        <a:xfrm>
          <a:off x="2250947" y="1763678"/>
          <a:ext cx="90037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B1944-2975-4527-8A2E-952774AACE0A}">
      <dsp:nvSpPr>
        <dsp:cNvPr id="0" name=""/>
        <dsp:cNvSpPr/>
      </dsp:nvSpPr>
      <dsp:spPr>
        <a:xfrm>
          <a:off x="0" y="1805542"/>
          <a:ext cx="112547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591F0-6955-4665-B901-F3B8680D2B1D}">
      <dsp:nvSpPr>
        <dsp:cNvPr id="0" name=""/>
        <dsp:cNvSpPr/>
      </dsp:nvSpPr>
      <dsp:spPr>
        <a:xfrm>
          <a:off x="0" y="1805542"/>
          <a:ext cx="2250948" cy="90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元数据库</a:t>
          </a:r>
        </a:p>
      </dsp:txBody>
      <dsp:txXfrm>
        <a:off x="0" y="1805542"/>
        <a:ext cx="2250948" cy="902495"/>
      </dsp:txXfrm>
    </dsp:sp>
    <dsp:sp modelId="{745D976B-F9BC-40D6-91A7-5B60AE372054}">
      <dsp:nvSpPr>
        <dsp:cNvPr id="0" name=""/>
        <dsp:cNvSpPr/>
      </dsp:nvSpPr>
      <dsp:spPr>
        <a:xfrm>
          <a:off x="2419769" y="1846525"/>
          <a:ext cx="8834970" cy="819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Hive</a:t>
          </a:r>
          <a:r>
            <a:rPr lang="zh-CN" altLang="en-US" sz="2500" kern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元数据（如表信息）的集中存放地</a:t>
          </a:r>
          <a:endParaRPr lang="zh-CN" altLang="en-US" sz="2500" kern="1200" dirty="0"/>
        </a:p>
      </dsp:txBody>
      <dsp:txXfrm>
        <a:off x="2419769" y="1846525"/>
        <a:ext cx="8834970" cy="819649"/>
      </dsp:txXfrm>
    </dsp:sp>
    <dsp:sp modelId="{64C0118B-5AEF-4F54-BF7B-5340A200931D}">
      <dsp:nvSpPr>
        <dsp:cNvPr id="0" name=""/>
        <dsp:cNvSpPr/>
      </dsp:nvSpPr>
      <dsp:spPr>
        <a:xfrm>
          <a:off x="2250947" y="2666174"/>
          <a:ext cx="90037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9641E-941E-44AA-A7C7-4BAB993A9454}">
      <dsp:nvSpPr>
        <dsp:cNvPr id="0" name=""/>
        <dsp:cNvSpPr/>
      </dsp:nvSpPr>
      <dsp:spPr>
        <a:xfrm>
          <a:off x="0" y="2708038"/>
          <a:ext cx="112547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EAA75-7524-46BC-A821-03116CE785DF}">
      <dsp:nvSpPr>
        <dsp:cNvPr id="0" name=""/>
        <dsp:cNvSpPr/>
      </dsp:nvSpPr>
      <dsp:spPr>
        <a:xfrm>
          <a:off x="0" y="2708038"/>
          <a:ext cx="2250948" cy="90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解析器</a:t>
          </a:r>
        </a:p>
      </dsp:txBody>
      <dsp:txXfrm>
        <a:off x="0" y="2708038"/>
        <a:ext cx="2250948" cy="902495"/>
      </dsp:txXfrm>
    </dsp:sp>
    <dsp:sp modelId="{823FC517-F9F1-4857-99DF-DE197FE78686}">
      <dsp:nvSpPr>
        <dsp:cNvPr id="0" name=""/>
        <dsp:cNvSpPr/>
      </dsp:nvSpPr>
      <dsp:spPr>
        <a:xfrm>
          <a:off x="2419769" y="2749020"/>
          <a:ext cx="8834970" cy="819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将</a:t>
          </a:r>
          <a:r>
            <a:rPr lang="en-US" altLang="zh-CN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Hive</a:t>
          </a: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语句翻译成</a:t>
          </a:r>
          <a:r>
            <a:rPr lang="en-US" altLang="zh-CN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MapReduce</a:t>
          </a: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操作</a:t>
          </a:r>
          <a:endParaRPr lang="zh-CN" altLang="en-US" sz="2500" kern="1200" dirty="0"/>
        </a:p>
      </dsp:txBody>
      <dsp:txXfrm>
        <a:off x="2419769" y="2749020"/>
        <a:ext cx="8834970" cy="819649"/>
      </dsp:txXfrm>
    </dsp:sp>
    <dsp:sp modelId="{ACE9EC42-A9C9-428E-BDDC-85B0794A1E2F}">
      <dsp:nvSpPr>
        <dsp:cNvPr id="0" name=""/>
        <dsp:cNvSpPr/>
      </dsp:nvSpPr>
      <dsp:spPr>
        <a:xfrm>
          <a:off x="2250947" y="3568670"/>
          <a:ext cx="90037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5DE91-98BF-424D-82D0-7C043C66F44E}">
      <dsp:nvSpPr>
        <dsp:cNvPr id="0" name=""/>
        <dsp:cNvSpPr/>
      </dsp:nvSpPr>
      <dsp:spPr>
        <a:xfrm>
          <a:off x="0" y="3610534"/>
          <a:ext cx="112547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83780-63B6-476A-B4C8-C6F535898A2D}">
      <dsp:nvSpPr>
        <dsp:cNvPr id="0" name=""/>
        <dsp:cNvSpPr/>
      </dsp:nvSpPr>
      <dsp:spPr>
        <a:xfrm>
          <a:off x="0" y="3610534"/>
          <a:ext cx="2250948" cy="90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Hadoop</a:t>
          </a:r>
          <a:endParaRPr lang="zh-CN" altLang="en-US" sz="3000" kern="1200" dirty="0"/>
        </a:p>
      </dsp:txBody>
      <dsp:txXfrm>
        <a:off x="0" y="3610534"/>
        <a:ext cx="2250948" cy="902495"/>
      </dsp:txXfrm>
    </dsp:sp>
    <dsp:sp modelId="{504D22F9-5B90-4436-8984-15DA04EE9B98}">
      <dsp:nvSpPr>
        <dsp:cNvPr id="0" name=""/>
        <dsp:cNvSpPr/>
      </dsp:nvSpPr>
      <dsp:spPr>
        <a:xfrm>
          <a:off x="2419769" y="3651516"/>
          <a:ext cx="8834970" cy="819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黑体" pitchFamily="49" charset="-122"/>
            </a:rPr>
            <a:t>底层分布式存储和计算引擎</a:t>
          </a:r>
          <a:endParaRPr lang="zh-CN" altLang="en-US" sz="2500" kern="1200" dirty="0"/>
        </a:p>
      </dsp:txBody>
      <dsp:txXfrm>
        <a:off x="2419769" y="3651516"/>
        <a:ext cx="8834970" cy="819649"/>
      </dsp:txXfrm>
    </dsp:sp>
    <dsp:sp modelId="{D5830CDB-CD63-49CF-AD2A-C4DCEC740F51}">
      <dsp:nvSpPr>
        <dsp:cNvPr id="0" name=""/>
        <dsp:cNvSpPr/>
      </dsp:nvSpPr>
      <dsp:spPr>
        <a:xfrm>
          <a:off x="2250947" y="4471166"/>
          <a:ext cx="90037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734EAB-9FBF-461F-BF6B-35BBC20C60B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2020/10/5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9383FC2-185F-4ADF-86B7-D25D3EBE40AA}" type="datetime1">
              <a:rPr lang="zh-CN" altLang="en-US" smtClean="0"/>
              <a:t>2020/10/5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A0038-7055-434C-B6C4-B8C69565C600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幻灯片分隔线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2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3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4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464874" y="4226449"/>
            <a:ext cx="0" cy="1276492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长方形 2" title="图案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endParaRPr lang="zh-CN" altLang="en-US" noProof="0" dirty="0"/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228600" lvl="0" indent="-228600"/>
            <a:endParaRPr lang="zh-CN" altLang="en-US" noProof="0" dirty="0"/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7" name="文本占位符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8" name="文本占位符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39" name="文本占位符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40" name="文本占位符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4</a:t>
            </a:r>
          </a:p>
        </p:txBody>
      </p:sp>
      <p:sp>
        <p:nvSpPr>
          <p:cNvPr id="41" name="文本占位符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5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2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20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2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布局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6" name="文本占位符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9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zh-CN" altLang="en-US" sz="1400" b="0" i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 </a:t>
            </a:r>
            <a:br>
              <a:rPr lang="zh-CN" altLang="en-US" noProof="0" dirty="0"/>
            </a:br>
            <a:r>
              <a:rPr lang="zh-CN" altLang="en-US" noProof="0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 title="图案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240C2-616C-4E41-9EF7-BC95207388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563338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 sz="2800" baseline="0"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>
              <a:lnSpc>
                <a:spcPct val="120000"/>
              </a:lnSpc>
              <a:defRPr sz="2400" baseline="0"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56502" y="5664200"/>
            <a:ext cx="4635497" cy="781984"/>
          </a:xfrm>
          <a:solidFill>
            <a:schemeClr val="accent1"/>
          </a:solidFill>
        </p:spPr>
        <p:txBody>
          <a:bodyPr lIns="274320" tIns="182880" rIns="18288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556500" y="5664201"/>
            <a:ext cx="2" cy="78198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10">
            <a:extLst>
              <a:ext uri="{FF2B5EF4-FFF2-40B4-BE49-F238E27FC236}">
                <a16:creationId xmlns:a16="http://schemas.microsoft.com/office/drawing/2014/main" id="{D00C0329-6DEA-4948-9963-7B8E469F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：形状 8">
            <a:extLst>
              <a:ext uri="{FF2B5EF4-FFF2-40B4-BE49-F238E27FC236}">
                <a16:creationId xmlns:a16="http://schemas.microsoft.com/office/drawing/2014/main" id="{1ACF7E13-A395-4D21-8649-FBCE3371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E8ECA8-5C33-4116-ADDB-E47F9F73E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500" y="67864"/>
            <a:ext cx="6362700" cy="343954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9144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3716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18288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5" title="图案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2" name="图片占位符 5" title="图案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5" title="图案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4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椭圆形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椭圆形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0" name="图片占位符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图片占位符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9" name="文本占位符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2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 title="图案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 title="图案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 title="图案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0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3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长方形 25" title="图案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31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7" name="形状 62" title="图案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4" name="图片占位符 3" title="图案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包含图像的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11" name="文本占位符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4" name="表格占位符 3" title="图案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6" title="图案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 title="图案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 title="图案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 title="图案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包含图像的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oafu/article/details/8099845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9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游戏机, 蓝色&#10;&#10;描述已自动生成">
            <a:extLst>
              <a:ext uri="{FF2B5EF4-FFF2-40B4-BE49-F238E27FC236}">
                <a16:creationId xmlns:a16="http://schemas.microsoft.com/office/drawing/2014/main" id="{B942EABB-522E-43AE-8294-83A52B7437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8EAA6AD-17FD-4B97-A470-B252FED2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数据科学与工程导论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0E090A-E50E-45BB-A768-326B04667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Introduction to Data Science and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862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大数据的基本概念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</a:rPr>
              <a:t>Hadoop</a:t>
            </a:r>
            <a:r>
              <a:rPr lang="zh-CN" altLang="en-US" sz="3200" b="1" dirty="0">
                <a:latin typeface="Calibri" panose="020F0502020204030204" pitchFamily="34" charset="0"/>
              </a:rPr>
              <a:t>和</a:t>
            </a:r>
            <a:r>
              <a:rPr lang="en-US" altLang="zh-CN" sz="3200" b="1" dirty="0">
                <a:latin typeface="Calibri" panose="020F0502020204030204" pitchFamily="34" charset="0"/>
              </a:rPr>
              <a:t>Spark</a:t>
            </a:r>
            <a:r>
              <a:rPr lang="zh-CN" altLang="en-US" sz="3200" b="1" dirty="0">
                <a:latin typeface="Calibri" panose="020F0502020204030204" pitchFamily="34" charset="0"/>
              </a:rPr>
              <a:t>生态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Calibri" panose="020F0502020204030204" pitchFamily="34" charset="0"/>
              </a:rPr>
              <a:t>SQL</a:t>
            </a:r>
            <a:r>
              <a:rPr lang="zh-CN" altLang="en-US" dirty="0">
                <a:latin typeface="Calibri" panose="020F0502020204030204" pitchFamily="34" charset="0"/>
              </a:rPr>
              <a:t>与</a:t>
            </a:r>
            <a:r>
              <a:rPr lang="en-US" altLang="zh-CN" dirty="0">
                <a:latin typeface="Calibri" panose="020F0502020204030204" pitchFamily="34" charset="0"/>
              </a:rPr>
              <a:t>Hadoop</a:t>
            </a:r>
            <a:r>
              <a:rPr lang="zh-CN" altLang="en-US" dirty="0">
                <a:latin typeface="Calibri" panose="020F0502020204030204" pitchFamily="34" charset="0"/>
              </a:rPr>
              <a:t>的组合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8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大数据系统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大数据系统的发展与未来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06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大数据是数据库的自然延伸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C0B45C2-F190-4118-8664-786D8D7BB84A}"/>
              </a:ext>
            </a:extLst>
          </p:cNvPr>
          <p:cNvSpPr txBox="1">
            <a:spLocks/>
          </p:cNvSpPr>
          <p:nvPr/>
        </p:nvSpPr>
        <p:spPr>
          <a:xfrm>
            <a:off x="571500" y="990636"/>
            <a:ext cx="9503664" cy="45643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数据库界从一开始就探索过大数据场景，但是过于保守</a:t>
            </a: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忘不掉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ACID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，舍不得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Relation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，忽视实际应用</a:t>
            </a:r>
          </a:p>
          <a:p>
            <a:pPr>
              <a:lnSpc>
                <a:spcPct val="11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沉浸在自己的世界里</a:t>
            </a: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空值理论（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Null Value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），泛关系（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Universal Relation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）</a:t>
            </a:r>
            <a:endParaRPr lang="en-US" altLang="zh-CN" sz="2400" dirty="0">
              <a:latin typeface="Calibri" panose="020F0502020204030204" pitchFamily="34" charset="0"/>
              <a:ea typeface="黑体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数据库设计的范式理论（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FD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，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MVD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，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4NF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，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5NF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，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……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）</a:t>
            </a:r>
            <a:endParaRPr lang="en-US" altLang="zh-CN" sz="2400" dirty="0">
              <a:latin typeface="Calibri" panose="020F0502020204030204" pitchFamily="34" charset="0"/>
              <a:ea typeface="黑体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潜意识地奉行“一招鲜”（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One Size Fits All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，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OSFA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）</a:t>
            </a:r>
            <a:endParaRPr lang="en-US" altLang="zh-CN" sz="2400" dirty="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Hadoop + HDFS + HBase</a:t>
            </a:r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响亮一击</a:t>
            </a:r>
          </a:p>
          <a:p>
            <a:pPr>
              <a:lnSpc>
                <a:spcPct val="11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回到起点来考虑数据管理问题，豁然开朗</a:t>
            </a:r>
          </a:p>
        </p:txBody>
      </p:sp>
    </p:spTree>
    <p:extLst>
      <p:ext uri="{BB962C8B-B14F-4D97-AF65-F5344CB8AC3E}">
        <p14:creationId xmlns:p14="http://schemas.microsoft.com/office/powerpoint/2010/main" val="146610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大数据技术生态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583421C-DC9E-4134-B136-82565F872EA3}"/>
              </a:ext>
            </a:extLst>
          </p:cNvPr>
          <p:cNvSpPr txBox="1">
            <a:spLocks/>
          </p:cNvSpPr>
          <p:nvPr/>
        </p:nvSpPr>
        <p:spPr>
          <a:xfrm>
            <a:off x="923544" y="1229870"/>
            <a:ext cx="10344912" cy="27397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800" dirty="0">
                <a:latin typeface="+mj-lt"/>
                <a:ea typeface="黑体" pitchFamily="49" charset="-122"/>
              </a:rPr>
              <a:t>由于大数据要处理大量、非结构化的数据，所以在各处理环节中都可以采用</a:t>
            </a:r>
            <a:r>
              <a:rPr lang="zh-CN" altLang="en-US" sz="28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并行处理</a:t>
            </a:r>
            <a:r>
              <a:rPr lang="zh-CN" altLang="en-US" sz="2800" dirty="0">
                <a:latin typeface="+mj-lt"/>
                <a:ea typeface="黑体" pitchFamily="49" charset="-122"/>
              </a:rPr>
              <a:t>。</a:t>
            </a:r>
            <a:endParaRPr lang="en-US" altLang="zh-CN" sz="2800" dirty="0">
              <a:latin typeface="+mj-lt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dirty="0">
                <a:latin typeface="+mj-lt"/>
                <a:ea typeface="黑体" pitchFamily="49" charset="-122"/>
              </a:rPr>
              <a:t>目前，</a:t>
            </a:r>
            <a:r>
              <a:rPr lang="en-US" altLang="zh-CN" sz="2800" dirty="0">
                <a:latin typeface="+mj-lt"/>
                <a:ea typeface="黑体" pitchFamily="49" charset="-122"/>
              </a:rPr>
              <a:t>Hadoop</a:t>
            </a:r>
            <a:r>
              <a:rPr lang="zh-CN" altLang="en-US" sz="2800" dirty="0">
                <a:latin typeface="+mj-lt"/>
                <a:ea typeface="黑体" pitchFamily="49" charset="-122"/>
              </a:rPr>
              <a:t>、</a:t>
            </a:r>
            <a:r>
              <a:rPr lang="en-US" altLang="zh-CN" sz="2800" dirty="0">
                <a:latin typeface="+mj-lt"/>
                <a:ea typeface="黑体" pitchFamily="49" charset="-122"/>
              </a:rPr>
              <a:t>MapReduce</a:t>
            </a:r>
            <a:r>
              <a:rPr lang="zh-CN" altLang="en-US" sz="2800" dirty="0">
                <a:latin typeface="+mj-lt"/>
                <a:ea typeface="黑体" pitchFamily="49" charset="-122"/>
              </a:rPr>
              <a:t>和</a:t>
            </a:r>
            <a:r>
              <a:rPr lang="en-US" altLang="zh-CN" sz="2800" dirty="0">
                <a:latin typeface="+mj-lt"/>
                <a:ea typeface="黑体" pitchFamily="49" charset="-122"/>
              </a:rPr>
              <a:t>Spark</a:t>
            </a:r>
            <a:r>
              <a:rPr lang="zh-CN" altLang="en-US" sz="2800" dirty="0">
                <a:latin typeface="+mj-lt"/>
                <a:ea typeface="黑体" pitchFamily="49" charset="-122"/>
              </a:rPr>
              <a:t>等分布式处理方式已经成为大数据处理各环节的通用处理方法。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6125D597-468D-4999-9350-51905C09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182" y="3929245"/>
            <a:ext cx="2698370" cy="122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A9048C0B-55D0-4E3A-B6F6-E5ABE814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5450" y="3848494"/>
            <a:ext cx="2367786" cy="130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760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生态系统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4EF2F32-C287-4725-BBE3-88DE7CC99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8292" y="239841"/>
            <a:ext cx="1872208" cy="85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F23BB44F-DE2B-4EB6-B9CF-7B369F1F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786" y="1316644"/>
            <a:ext cx="6854128" cy="434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749E21F-37DA-4975-8FDB-EC5698C08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3436" y="2304415"/>
            <a:ext cx="4309712" cy="214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22EF0C7A-2EBF-4A2D-B50F-5B7E2AFD61F1}"/>
              </a:ext>
            </a:extLst>
          </p:cNvPr>
          <p:cNvSpPr/>
          <p:nvPr/>
        </p:nvSpPr>
        <p:spPr>
          <a:xfrm>
            <a:off x="1115568" y="5779008"/>
            <a:ext cx="914400" cy="473456"/>
          </a:xfrm>
          <a:prstGeom prst="wedgeRectCallout">
            <a:avLst>
              <a:gd name="adj1" fmla="val -3499"/>
              <a:gd name="adj2" fmla="val -12233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存储</a:t>
            </a: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1474297E-46AA-47F2-A7EB-28C6A0AD71C5}"/>
              </a:ext>
            </a:extLst>
          </p:cNvPr>
          <p:cNvSpPr/>
          <p:nvPr/>
        </p:nvSpPr>
        <p:spPr>
          <a:xfrm>
            <a:off x="325786" y="4599096"/>
            <a:ext cx="914400" cy="473456"/>
          </a:xfrm>
          <a:prstGeom prst="wedgeRectCallout">
            <a:avLst>
              <a:gd name="adj1" fmla="val 29834"/>
              <a:gd name="adj2" fmla="val -8628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E0AD463B-A72B-4326-A27D-32E1ADFD4EBA}"/>
              </a:ext>
            </a:extLst>
          </p:cNvPr>
          <p:cNvSpPr/>
          <p:nvPr/>
        </p:nvSpPr>
        <p:spPr>
          <a:xfrm>
            <a:off x="4632960" y="4574040"/>
            <a:ext cx="1182624" cy="473456"/>
          </a:xfrm>
          <a:prstGeom prst="wedgeRectCallout">
            <a:avLst>
              <a:gd name="adj1" fmla="val -35210"/>
              <a:gd name="adj2" fmla="val -7855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资源管理</a:t>
            </a:r>
          </a:p>
        </p:txBody>
      </p:sp>
    </p:spTree>
    <p:extLst>
      <p:ext uri="{BB962C8B-B14F-4D97-AF65-F5344CB8AC3E}">
        <p14:creationId xmlns:p14="http://schemas.microsoft.com/office/powerpoint/2010/main" val="416797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000" dirty="0"/>
              <a:t>从数据存储与管理角度看大数据系统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9ED47F0-4041-4377-A712-F4B383F80B28}"/>
              </a:ext>
            </a:extLst>
          </p:cNvPr>
          <p:cNvSpPr txBox="1">
            <a:spLocks/>
          </p:cNvSpPr>
          <p:nvPr/>
        </p:nvSpPr>
        <p:spPr>
          <a:xfrm>
            <a:off x="571500" y="1083566"/>
            <a:ext cx="10852404" cy="43540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分布式</a:t>
            </a:r>
            <a:r>
              <a:rPr lang="zh-CN" altLang="zh-CN" sz="3200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文件系统</a:t>
            </a:r>
            <a:endParaRPr lang="en-US" altLang="zh-CN" sz="3200" dirty="0">
              <a:solidFill>
                <a:srgbClr val="C00000"/>
              </a:solidFill>
              <a:latin typeface="Calibri" panose="020F0502020204030204" pitchFamily="34" charset="0"/>
              <a:ea typeface="黑体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3200" dirty="0">
                <a:latin typeface="Calibri" panose="020F0502020204030204" pitchFamily="34" charset="0"/>
                <a:ea typeface="黑体" pitchFamily="49" charset="-122"/>
              </a:rPr>
              <a:t>GFS</a:t>
            </a:r>
            <a:r>
              <a:rPr lang="zh-CN" altLang="en-US" sz="3200" dirty="0">
                <a:latin typeface="Calibri" panose="020F0502020204030204" pitchFamily="34" charset="0"/>
                <a:ea typeface="黑体" pitchFamily="49" charset="-122"/>
              </a:rPr>
              <a:t>，</a:t>
            </a:r>
            <a:r>
              <a:rPr lang="en-US" altLang="zh-CN" sz="3200" dirty="0">
                <a:latin typeface="Calibri" panose="020F0502020204030204" pitchFamily="34" charset="0"/>
                <a:ea typeface="黑体" pitchFamily="49" charset="-122"/>
              </a:rPr>
              <a:t>HDFS</a:t>
            </a:r>
          </a:p>
          <a:p>
            <a:pPr>
              <a:lnSpc>
                <a:spcPct val="110000"/>
              </a:lnSpc>
            </a:pPr>
            <a:r>
              <a:rPr lang="en-US" altLang="zh-CN" sz="3200" dirty="0">
                <a:latin typeface="Calibri" panose="020F0502020204030204" pitchFamily="34" charset="0"/>
                <a:ea typeface="黑体" pitchFamily="49" charset="-122"/>
              </a:rPr>
              <a:t>NoSQL</a:t>
            </a:r>
            <a:r>
              <a:rPr lang="zh-CN" altLang="en-US" sz="3200" dirty="0">
                <a:latin typeface="Calibri" panose="020F0502020204030204" pitchFamily="34" charset="0"/>
                <a:ea typeface="黑体" pitchFamily="49" charset="-122"/>
              </a:rPr>
              <a:t>数据库</a:t>
            </a:r>
            <a:endParaRPr lang="en-US" altLang="zh-CN" sz="3200" dirty="0">
              <a:latin typeface="Calibri" panose="020F0502020204030204" pitchFamily="34" charset="0"/>
              <a:ea typeface="黑体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3200" dirty="0">
                <a:latin typeface="Calibri" panose="020F0502020204030204" pitchFamily="34" charset="0"/>
                <a:ea typeface="黑体" pitchFamily="49" charset="-122"/>
              </a:rPr>
              <a:t>键值（</a:t>
            </a:r>
            <a:r>
              <a:rPr lang="en-US" altLang="zh-CN" sz="3200" dirty="0">
                <a:latin typeface="Calibri" panose="020F0502020204030204" pitchFamily="34" charset="0"/>
                <a:ea typeface="黑体" pitchFamily="49" charset="-122"/>
              </a:rPr>
              <a:t>key-value</a:t>
            </a:r>
            <a:r>
              <a:rPr lang="zh-CN" altLang="en-US" sz="3200" dirty="0">
                <a:latin typeface="Calibri" panose="020F0502020204030204" pitchFamily="34" charset="0"/>
                <a:ea typeface="黑体" pitchFamily="49" charset="-122"/>
              </a:rPr>
              <a:t>）存储数据库：</a:t>
            </a:r>
            <a:r>
              <a:rPr lang="en-US" altLang="zh-CN" sz="3200" dirty="0">
                <a:latin typeface="Calibri" panose="020F0502020204030204" pitchFamily="34" charset="0"/>
                <a:ea typeface="黑体" pitchFamily="49" charset="-122"/>
              </a:rPr>
              <a:t>Dynamo</a:t>
            </a:r>
          </a:p>
          <a:p>
            <a:pPr lvl="1">
              <a:lnSpc>
                <a:spcPct val="110000"/>
              </a:lnSpc>
            </a:pPr>
            <a:r>
              <a:rPr lang="zh-CN" altLang="en-US" sz="3200" dirty="0">
                <a:latin typeface="Calibri" panose="020F0502020204030204" pitchFamily="34" charset="0"/>
                <a:ea typeface="黑体" pitchFamily="49" charset="-122"/>
              </a:rPr>
              <a:t>列式存储数据库：</a:t>
            </a:r>
            <a:r>
              <a:rPr lang="en-US" altLang="zh-CN" sz="3200" dirty="0" err="1">
                <a:latin typeface="Calibri" panose="020F0502020204030204" pitchFamily="34" charset="0"/>
                <a:ea typeface="黑体" pitchFamily="49" charset="-122"/>
              </a:rPr>
              <a:t>BigTable</a:t>
            </a:r>
            <a:r>
              <a:rPr lang="zh-CN" altLang="en-US" sz="3200" dirty="0">
                <a:latin typeface="Calibri" panose="020F0502020204030204" pitchFamily="34" charset="0"/>
                <a:ea typeface="黑体" pitchFamily="49" charset="-122"/>
              </a:rPr>
              <a:t>、</a:t>
            </a:r>
            <a:r>
              <a:rPr lang="en-US" altLang="zh-CN" sz="3200" dirty="0">
                <a:latin typeface="Calibri" panose="020F0502020204030204" pitchFamily="34" charset="0"/>
                <a:ea typeface="黑体" pitchFamily="49" charset="-122"/>
              </a:rPr>
              <a:t>HBase</a:t>
            </a:r>
          </a:p>
          <a:p>
            <a:pPr lvl="1">
              <a:lnSpc>
                <a:spcPct val="110000"/>
              </a:lnSpc>
            </a:pPr>
            <a:r>
              <a:rPr lang="zh-CN" altLang="en-US" sz="3200" dirty="0">
                <a:latin typeface="Calibri" panose="020F0502020204030204" pitchFamily="34" charset="0"/>
                <a:ea typeface="黑体" pitchFamily="49" charset="-122"/>
              </a:rPr>
              <a:t>文档存储数据库：</a:t>
            </a:r>
            <a:r>
              <a:rPr lang="en-US" altLang="zh-CN" sz="3200" dirty="0">
                <a:latin typeface="Calibri" panose="020F0502020204030204" pitchFamily="34" charset="0"/>
                <a:ea typeface="黑体" pitchFamily="49" charset="-122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229209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分布式文件系统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2F43596-5CFF-4E8E-85EC-95996757A85D}"/>
              </a:ext>
            </a:extLst>
          </p:cNvPr>
          <p:cNvSpPr txBox="1">
            <a:spLocks/>
          </p:cNvSpPr>
          <p:nvPr/>
        </p:nvSpPr>
        <p:spPr>
          <a:xfrm>
            <a:off x="571500" y="960268"/>
            <a:ext cx="10767060" cy="47085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分布式文件系统（</a:t>
            </a:r>
            <a:r>
              <a:rPr lang="en-US" altLang="zh-CN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Distributed File System</a:t>
            </a: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）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是指文件系统管理的物理存储资源不一定直接连接在本地节点，而是通过计算机网络与节点相连。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Google 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为大型分布式数据密集型应用实现了一个可扩展的分布式文件系统</a:t>
            </a:r>
            <a:r>
              <a:rPr lang="en-US" altLang="zh-CN" sz="2400" b="1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Google File System</a:t>
            </a:r>
            <a:r>
              <a:rPr lang="zh-CN" altLang="en-US" sz="2400" b="1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（</a:t>
            </a:r>
            <a:r>
              <a:rPr lang="en-US" altLang="zh-CN" sz="2400" b="1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GFS</a:t>
            </a:r>
            <a:r>
              <a:rPr lang="zh-CN" altLang="en-US" sz="2400" b="1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）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，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运行在廉价的商用服务器上，为大量用户提供容错和高性能服务。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Hadoop Distributed File System</a:t>
            </a:r>
            <a:r>
              <a:rPr lang="zh-CN" altLang="en-US" sz="2400" b="1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（</a:t>
            </a:r>
            <a:r>
              <a:rPr lang="en-US" altLang="zh-CN" sz="2400" b="1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HDFS</a:t>
            </a:r>
            <a:r>
              <a:rPr lang="zh-CN" altLang="en-US" sz="2400" b="1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）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是</a:t>
            </a: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GFS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的开源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版本。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Microsoft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开发了</a:t>
            </a: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Cosmos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支持其搜索和广告业务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。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Facebook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实现了</a:t>
            </a: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Haystack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存储海量的小照片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。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淘宝设计了两种小文件分布式文件系统：</a:t>
            </a: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TFS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和</a:t>
            </a: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FastFS</a:t>
            </a: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。</a:t>
            </a:r>
            <a:endParaRPr lang="zh-CN" altLang="en-US" sz="2400" dirty="0">
              <a:latin typeface="Calibri" panose="020F0502020204030204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774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Google File System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46F62E0-A7D8-416E-8446-31EFE4911079}"/>
              </a:ext>
            </a:extLst>
          </p:cNvPr>
          <p:cNvSpPr txBox="1">
            <a:spLocks/>
          </p:cNvSpPr>
          <p:nvPr/>
        </p:nvSpPr>
        <p:spPr>
          <a:xfrm>
            <a:off x="571500" y="1041654"/>
            <a:ext cx="10840212" cy="42984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>
                <a:latin typeface="Calibri" panose="020F0502020204030204" pitchFamily="34" charset="0"/>
                <a:ea typeface="黑体" pitchFamily="49" charset="-122"/>
              </a:rPr>
              <a:t>GFS</a:t>
            </a:r>
            <a:r>
              <a:rPr lang="zh-CN" altLang="en-US" sz="2800">
                <a:latin typeface="Calibri" panose="020F0502020204030204" pitchFamily="34" charset="0"/>
                <a:ea typeface="黑体" pitchFamily="49" charset="-122"/>
              </a:rPr>
              <a:t>是一个可扩展的分布式文件系统，用于大型的、分布式的、对大量数据进行访问的应用。它运行于廉价的普通硬件上，将服务器故障视为正常现象，通过软件的方式自动容错，在保证系统可靠性和可用性的同时，大大减少了系统的成本。</a:t>
            </a:r>
            <a:endParaRPr lang="en-US" altLang="zh-CN" sz="28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Calibri" panose="020F0502020204030204" pitchFamily="34" charset="0"/>
                <a:ea typeface="黑体" pitchFamily="49" charset="-122"/>
              </a:rPr>
              <a:t>系统分为三类角色：</a:t>
            </a:r>
            <a:endParaRPr lang="en-US" altLang="zh-CN" sz="2800">
              <a:latin typeface="Calibri" panose="020F0502020204030204" pitchFamily="34" charset="0"/>
              <a:ea typeface="黑体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Master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（主服务器）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Chunk Server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（数据块服务器）。</a:t>
            </a:r>
            <a:endParaRPr lang="en-US" altLang="zh-CN" sz="2800">
              <a:latin typeface="Calibri" panose="020F0502020204030204" pitchFamily="34" charset="0"/>
              <a:ea typeface="黑体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Client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（客户端）</a:t>
            </a:r>
            <a:endParaRPr lang="en-US" altLang="zh-CN" sz="2400" dirty="0">
              <a:latin typeface="Calibri" panose="020F0502020204030204" pitchFamily="34" charset="0"/>
              <a:ea typeface="黑体" pitchFamily="49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77ABBCA-72A8-424B-B95B-531C3060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2006" y="3156673"/>
            <a:ext cx="4669706" cy="218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943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分布式文件系统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46F62E0-A7D8-416E-8446-31EFE4911079}"/>
              </a:ext>
            </a:extLst>
          </p:cNvPr>
          <p:cNvSpPr txBox="1">
            <a:spLocks/>
          </p:cNvSpPr>
          <p:nvPr/>
        </p:nvSpPr>
        <p:spPr>
          <a:xfrm>
            <a:off x="571500" y="1041654"/>
            <a:ext cx="10840212" cy="48592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Hadoop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是一个分布式系统基础架构，由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Apache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基金会开发。用户可以在不了解分布式底层细节的情况下，开发分布式程序，充分利用集群的威力高速运算和存储。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Hadoop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实现了一个分布式文件系统（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Hadoop Distributed File System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），简称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HDFS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HDFS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有着高容错性的特点，并且设计用来部署在低廉的硬件上。</a:t>
            </a:r>
          </a:p>
          <a:p>
            <a:pPr>
              <a:lnSpc>
                <a:spcPct val="110000"/>
              </a:lnSpc>
            </a:pP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HDFS 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集群包含：</a:t>
            </a: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一个主节点（ </a:t>
            </a:r>
            <a:r>
              <a:rPr lang="en-US" altLang="zh-CN" sz="2400" dirty="0" err="1">
                <a:latin typeface="Calibri" panose="020F0502020204030204" pitchFamily="34" charset="0"/>
                <a:ea typeface="黑体" pitchFamily="49" charset="-122"/>
              </a:rPr>
              <a:t>NameNode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）</a:t>
            </a: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多个从属节点（</a:t>
            </a:r>
            <a:r>
              <a:rPr lang="en-US" altLang="zh-CN" sz="2400" dirty="0" err="1">
                <a:latin typeface="Calibri" panose="020F0502020204030204" pitchFamily="34" charset="0"/>
                <a:ea typeface="黑体" pitchFamily="49" charset="-122"/>
              </a:rPr>
              <a:t>DataNodes</a:t>
            </a:r>
            <a:r>
              <a:rPr lang="en-US" altLang="zh-CN" sz="2400" dirty="0">
                <a:latin typeface="Calibri" panose="020F0502020204030204" pitchFamily="34" charset="0"/>
                <a:ea typeface="黑体" pitchFamily="49" charset="-122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）</a:t>
            </a: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latin typeface="Calibri" panose="020F0502020204030204" pitchFamily="34" charset="0"/>
                <a:ea typeface="黑体" pitchFamily="49" charset="-122"/>
              </a:rPr>
              <a:t>多个客户端访问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BF510D-E757-4604-851D-401FFFC5E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764132"/>
            <a:ext cx="4608512" cy="180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29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键值存储数据库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61566E1-2359-4953-9BEE-6580DB8BCD7E}"/>
              </a:ext>
            </a:extLst>
          </p:cNvPr>
          <p:cNvSpPr txBox="1">
            <a:spLocks/>
          </p:cNvSpPr>
          <p:nvPr/>
        </p:nvSpPr>
        <p:spPr>
          <a:xfrm>
            <a:off x="571500" y="1243203"/>
            <a:ext cx="10571988" cy="437159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28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键值存储</a:t>
            </a:r>
            <a:r>
              <a:rPr lang="zh-CN" altLang="zh-CN" sz="2800">
                <a:latin typeface="Calibri" panose="020F0502020204030204" pitchFamily="34" charset="0"/>
                <a:ea typeface="黑体" pitchFamily="49" charset="-122"/>
              </a:rPr>
              <a:t>是一种简单的数据存储模型，数据以键值对的形式储存，键是唯一的。</a:t>
            </a:r>
            <a:endParaRPr lang="en-US" altLang="zh-CN" sz="28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latin typeface="Calibri" panose="020F0502020204030204" pitchFamily="34" charset="0"/>
                <a:ea typeface="黑体" pitchFamily="49" charset="-122"/>
              </a:rPr>
              <a:t>典型实例：</a:t>
            </a:r>
            <a:r>
              <a:rPr lang="en-US" altLang="zh-CN" sz="2800">
                <a:latin typeface="Calibri" panose="020F0502020204030204" pitchFamily="34" charset="0"/>
                <a:ea typeface="黑体" pitchFamily="49" charset="-122"/>
              </a:rPr>
              <a:t>Amazon</a:t>
            </a:r>
            <a:r>
              <a:rPr lang="zh-CN" altLang="zh-CN" sz="2800">
                <a:latin typeface="Calibri" panose="020F0502020204030204" pitchFamily="34" charset="0"/>
                <a:ea typeface="黑体" pitchFamily="49" charset="-122"/>
              </a:rPr>
              <a:t>公司的</a:t>
            </a:r>
            <a:r>
              <a:rPr lang="en-US" altLang="zh-CN" sz="2800">
                <a:latin typeface="Calibri" panose="020F0502020204030204" pitchFamily="34" charset="0"/>
                <a:ea typeface="黑体" pitchFamily="49" charset="-122"/>
              </a:rPr>
              <a:t>Dynamo</a:t>
            </a:r>
            <a:r>
              <a:rPr lang="zh-CN" altLang="zh-CN" sz="2800">
                <a:latin typeface="Calibri" panose="020F0502020204030204" pitchFamily="34" charset="0"/>
                <a:ea typeface="黑体" pitchFamily="49" charset="-122"/>
              </a:rPr>
              <a:t>。</a:t>
            </a:r>
            <a:endParaRPr lang="en-US" altLang="zh-CN" sz="28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800">
                <a:latin typeface="Calibri" panose="020F0502020204030204" pitchFamily="34" charset="0"/>
                <a:ea typeface="黑体" pitchFamily="49" charset="-122"/>
              </a:rPr>
              <a:t>在</a:t>
            </a:r>
            <a:r>
              <a:rPr lang="en-US" altLang="zh-CN" sz="2800">
                <a:latin typeface="Calibri" panose="020F0502020204030204" pitchFamily="34" charset="0"/>
                <a:ea typeface="黑体" pitchFamily="49" charset="-122"/>
              </a:rPr>
              <a:t>Dynamo </a:t>
            </a:r>
            <a:r>
              <a:rPr lang="zh-CN" altLang="zh-CN" sz="2800">
                <a:latin typeface="Calibri" panose="020F0502020204030204" pitchFamily="34" charset="0"/>
                <a:ea typeface="黑体" pitchFamily="49" charset="-122"/>
              </a:rPr>
              <a:t>中，数据被分割存</a:t>
            </a:r>
            <a:r>
              <a:rPr lang="en-US" altLang="zh-CN" sz="2800">
                <a:latin typeface="Calibri" panose="020F0502020204030204" pitchFamily="34" charset="0"/>
                <a:ea typeface="黑体" pitchFamily="49" charset="-122"/>
              </a:rPr>
              <a:t>Dynamo</a:t>
            </a:r>
            <a:r>
              <a:rPr lang="zh-CN" altLang="zh-CN" sz="2800">
                <a:latin typeface="Calibri" panose="020F0502020204030204" pitchFamily="34" charset="0"/>
                <a:ea typeface="黑体" pitchFamily="49" charset="-122"/>
              </a:rPr>
              <a:t>储在不同的服务器集群中，并复制为多个副本。</a:t>
            </a:r>
            <a:endParaRPr lang="en-US" altLang="zh-CN" sz="28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800">
                <a:latin typeface="Calibri" panose="020F0502020204030204" pitchFamily="34" charset="0"/>
                <a:ea typeface="黑体" pitchFamily="49" charset="-122"/>
              </a:rPr>
              <a:t>可扩展性和持久性（</a:t>
            </a:r>
            <a:r>
              <a:rPr lang="en-US" altLang="zh-CN" sz="2800">
                <a:latin typeface="Calibri" panose="020F0502020204030204" pitchFamily="34" charset="0"/>
                <a:ea typeface="黑体" pitchFamily="49" charset="-122"/>
              </a:rPr>
              <a:t>durability</a:t>
            </a:r>
            <a:r>
              <a:rPr lang="zh-CN" altLang="zh-CN" sz="2800">
                <a:latin typeface="Calibri" panose="020F0502020204030204" pitchFamily="34" charset="0"/>
                <a:ea typeface="黑体" pitchFamily="49" charset="-122"/>
              </a:rPr>
              <a:t>）依赖于以下两个关键机制</a:t>
            </a:r>
            <a:r>
              <a:rPr lang="zh-CN" altLang="en-US" sz="2800">
                <a:latin typeface="Calibri" panose="020F0502020204030204" pitchFamily="34" charset="0"/>
                <a:ea typeface="黑体" pitchFamily="49" charset="-122"/>
              </a:rPr>
              <a:t>：</a:t>
            </a:r>
            <a:endParaRPr lang="en-US" altLang="zh-CN" sz="2800">
              <a:latin typeface="Calibri" panose="020F0502020204030204" pitchFamily="34" charset="0"/>
              <a:ea typeface="黑体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分割和复制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2400">
                <a:latin typeface="Calibri" panose="020F0502020204030204" pitchFamily="34" charset="0"/>
                <a:ea typeface="黑体" pitchFamily="49" charset="-122"/>
              </a:rPr>
              <a:t>对象版本管理</a:t>
            </a:r>
            <a:endParaRPr lang="zh-CN" altLang="en-US" sz="2400" dirty="0">
              <a:latin typeface="Calibri" panose="020F0502020204030204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82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列式存储数据库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61566E1-2359-4953-9BEE-6580DB8BCD7E}"/>
              </a:ext>
            </a:extLst>
          </p:cNvPr>
          <p:cNvSpPr txBox="1">
            <a:spLocks/>
          </p:cNvSpPr>
          <p:nvPr/>
        </p:nvSpPr>
        <p:spPr>
          <a:xfrm>
            <a:off x="571500" y="1048131"/>
            <a:ext cx="10571988" cy="437159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列式存储数据库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以列存储架构进行存储和处理数据，主要适合于批量数据处理和实时查询。</a:t>
            </a:r>
          </a:p>
          <a:p>
            <a:pPr>
              <a:lnSpc>
                <a:spcPct val="120000"/>
              </a:lnSpc>
            </a:pPr>
            <a:r>
              <a:rPr lang="en-US" altLang="zh-CN" sz="2800" dirty="0" err="1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BigTable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是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Google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公司设计的一种列式存储系统，基本的数据结构是一个稀疏的、分布式的、持久化存储的多维度排序映射（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map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），映射由行键、列键和时间戳构成。</a:t>
            </a:r>
          </a:p>
          <a:p>
            <a:pPr>
              <a:lnSpc>
                <a:spcPct val="120000"/>
              </a:lnSpc>
            </a:pPr>
            <a:r>
              <a:rPr lang="en-US" altLang="zh-CN" sz="2800" dirty="0" err="1">
                <a:latin typeface="Calibri" panose="020F0502020204030204" pitchFamily="34" charset="0"/>
                <a:ea typeface="黑体" pitchFamily="49" charset="-122"/>
              </a:rPr>
              <a:t>BigTable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的设计目的是可靠地处理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PB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级别的数据，并且能够部署到上千台机器上。</a:t>
            </a:r>
          </a:p>
          <a:p>
            <a:pPr>
              <a:lnSpc>
                <a:spcPct val="120000"/>
              </a:lnSpc>
            </a:pPr>
            <a:r>
              <a:rPr lang="en-US" altLang="zh-CN" sz="2800" dirty="0" err="1">
                <a:latin typeface="Calibri" panose="020F0502020204030204" pitchFamily="34" charset="0"/>
                <a:ea typeface="黑体" pitchFamily="49" charset="-122"/>
              </a:rPr>
              <a:t>BigTable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已经在超过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60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个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Google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的产品和项目上得到了应用，包括 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Google Analytics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、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Google Earth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887027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用公交卡追踪小偷？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7364FE-DAC3-4B47-AB46-B005FBBE99FA}"/>
              </a:ext>
            </a:extLst>
          </p:cNvPr>
          <p:cNvSpPr txBox="1"/>
          <p:nvPr/>
        </p:nvSpPr>
        <p:spPr>
          <a:xfrm>
            <a:off x="5626608" y="29626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282BF8-E77B-4733-8894-03E2F72D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591029"/>
            <a:ext cx="2866644" cy="18143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779F91E-F240-428E-84BA-46F76CE8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82" y="2532612"/>
            <a:ext cx="10288436" cy="26102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E241C8-EBA6-4178-9ED7-92BF568B5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9" y="591029"/>
            <a:ext cx="5115639" cy="17623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1E84449-CCEA-47D9-AC2D-4A0589260AE6}"/>
              </a:ext>
            </a:extLst>
          </p:cNvPr>
          <p:cNvSpPr txBox="1"/>
          <p:nvPr/>
        </p:nvSpPr>
        <p:spPr>
          <a:xfrm>
            <a:off x="951782" y="5685860"/>
            <a:ext cx="61081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/>
              <a:t>Du, Bowen, et al. "Catch me if you can: Detecting pickpocket suspects from large-scale transit records." Proceedings of the 22nd ACM SIGKDD international conference on knowledge discovery and data mining. 2016.</a:t>
            </a:r>
            <a:endParaRPr lang="zh-CN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862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HBase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61566E1-2359-4953-9BEE-6580DB8BCD7E}"/>
              </a:ext>
            </a:extLst>
          </p:cNvPr>
          <p:cNvSpPr txBox="1">
            <a:spLocks/>
          </p:cNvSpPr>
          <p:nvPr/>
        </p:nvSpPr>
        <p:spPr>
          <a:xfrm>
            <a:off x="571500" y="1048131"/>
            <a:ext cx="10828020" cy="43715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HBase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是 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Google </a:t>
            </a:r>
            <a:r>
              <a:rPr lang="en-US" altLang="zh-CN" sz="2800" dirty="0" err="1">
                <a:latin typeface="Calibri" panose="020F0502020204030204" pitchFamily="34" charset="0"/>
                <a:ea typeface="黑体" pitchFamily="49" charset="-122"/>
              </a:rPr>
              <a:t>BigTable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的一种开源实现，它提供了稀疏、分布式、面向列的表存储。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在 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HBase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中，每个值都按照三元组（行、列和时间戳）的形式进行索引。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382B532-D2FD-42F2-98FA-44EF62A13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5281" y="2987805"/>
            <a:ext cx="6565219" cy="243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173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分布式文档存储数据库：</a:t>
            </a:r>
            <a:r>
              <a:rPr lang="en-US" altLang="zh-CN" sz="2400" dirty="0"/>
              <a:t>MongoDB</a:t>
            </a:r>
            <a:endParaRPr lang="zh-CN" altLang="en-US" sz="2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61566E1-2359-4953-9BEE-6580DB8BCD7E}"/>
              </a:ext>
            </a:extLst>
          </p:cNvPr>
          <p:cNvSpPr txBox="1">
            <a:spLocks/>
          </p:cNvSpPr>
          <p:nvPr/>
        </p:nvSpPr>
        <p:spPr>
          <a:xfrm>
            <a:off x="571500" y="1048131"/>
            <a:ext cx="10828020" cy="43715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文档数据库能够支持比键值存储复杂得多的数据结构。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它们的数据模型和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JSON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对象类似，不同文档存储系统的区别在于数据复制和一致性机制方面。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MongoDB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由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C++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语言编写，旨在为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Web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应用提供可扩展的高性能数据存储解决方案。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是一个介于关系数据库和非关系数据库之间的产品，是非关系数据库当中功能最丰富，最像关系数据库的。</a:t>
            </a:r>
          </a:p>
        </p:txBody>
      </p:sp>
    </p:spTree>
    <p:extLst>
      <p:ext uri="{BB962C8B-B14F-4D97-AF65-F5344CB8AC3E}">
        <p14:creationId xmlns:p14="http://schemas.microsoft.com/office/powerpoint/2010/main" val="2924051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：产生背景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61566E1-2359-4953-9BEE-6580DB8BCD7E}"/>
              </a:ext>
            </a:extLst>
          </p:cNvPr>
          <p:cNvSpPr txBox="1">
            <a:spLocks/>
          </p:cNvSpPr>
          <p:nvPr/>
        </p:nvSpPr>
        <p:spPr>
          <a:xfrm>
            <a:off x="571500" y="1048131"/>
            <a:ext cx="10828020" cy="32190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MapReduce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这种</a:t>
            </a:r>
            <a:r>
              <a:rPr lang="zh-CN" alt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并行编程模式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思想最早是在</a:t>
            </a:r>
            <a:r>
              <a:rPr lang="en-US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1995</a:t>
            </a:r>
            <a:r>
              <a:rPr lang="zh-CN" alt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年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提出的。</a:t>
            </a:r>
          </a:p>
          <a:p>
            <a:pPr>
              <a:lnSpc>
                <a:spcPct val="110000"/>
              </a:lnSpc>
            </a:pP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与传统的分布式程序设计相比，</a:t>
            </a: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MapReduce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封装了</a:t>
            </a:r>
            <a:r>
              <a:rPr lang="zh-CN" alt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并行处理、容错处理、本地化计算、负载均衡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等细节，还提供了一个</a:t>
            </a:r>
            <a:r>
              <a:rPr lang="zh-CN" alt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简单而强大的接口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en-US" altLang="zh-CN" sz="2800" dirty="0">
                <a:latin typeface="Calibri" panose="020F0502020204030204" pitchFamily="34" charset="0"/>
                <a:ea typeface="黑体" pitchFamily="49" charset="-122"/>
              </a:rPr>
              <a:t>MapReduce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把对数据集的大规模操作，</a:t>
            </a:r>
            <a:r>
              <a:rPr lang="zh-CN" alt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分发给一个主节点管理下的各分节点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共同完成，通过这种方式</a:t>
            </a:r>
            <a:r>
              <a:rPr lang="zh-CN" alt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实现任务的可靠执行与容错机制</a:t>
            </a:r>
            <a:r>
              <a:rPr lang="zh-CN" altLang="en-US" sz="2800" dirty="0">
                <a:latin typeface="Calibri" panose="020F0502020204030204" pitchFamily="34" charset="0"/>
                <a:ea typeface="黑体" pitchFamily="49" charset="-122"/>
              </a:rPr>
              <a:t>。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370D0DC-0451-4F45-B6A1-8929C6B52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554" y="4478975"/>
            <a:ext cx="5328592" cy="219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358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：编程模型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3782C-5335-4E06-AC39-D065D7A1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0763" y="960227"/>
            <a:ext cx="9030473" cy="447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824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：编程模型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9449434-FA1D-4C6A-89EA-4F158121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7001" y="885647"/>
            <a:ext cx="9797998" cy="4576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2471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：实现机制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44B77A-350C-41E1-BC9E-C8E83B75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2852" y="703074"/>
            <a:ext cx="4635497" cy="296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4355696-F039-4F0B-A1CA-3596B44A8CC1}"/>
              </a:ext>
            </a:extLst>
          </p:cNvPr>
          <p:cNvSpPr txBox="1">
            <a:spLocks/>
          </p:cNvSpPr>
          <p:nvPr/>
        </p:nvSpPr>
        <p:spPr>
          <a:xfrm>
            <a:off x="571500" y="1099800"/>
            <a:ext cx="5916488" cy="25699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MapReduce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函数首先把</a:t>
            </a:r>
            <a:r>
              <a:rPr lang="zh-CN" altLang="en-US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输入文件分成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M</a:t>
            </a:r>
            <a:r>
              <a:rPr lang="zh-CN" altLang="en-US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块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）分派的执行程序中有一个</a:t>
            </a:r>
            <a:r>
              <a:rPr lang="zh-CN" altLang="en-US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主控程序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Master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）一个被分配了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Map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任务的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Worker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读取并处理相关的输入块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</a:rPr>
              <a:t>）这些缓冲到内存的中间结果将被定时写到本地硬盘，这些</a:t>
            </a:r>
            <a:r>
              <a:rPr lang="zh-CN" altLang="en-US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数据通过分区函数分成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R</a:t>
            </a:r>
            <a:r>
              <a:rPr lang="zh-CN" altLang="en-US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个区</a:t>
            </a:r>
            <a:endParaRPr lang="zh-CN" altLang="en-US" dirty="0">
              <a:solidFill>
                <a:srgbClr val="C00000"/>
              </a:solidFill>
              <a:latin typeface="Calibri" panose="020F0502020204030204" pitchFamily="34" charset="0"/>
              <a:ea typeface="黑体" pitchFamily="49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653D846-336C-4799-B6D3-24A439091CF4}"/>
              </a:ext>
            </a:extLst>
          </p:cNvPr>
          <p:cNvSpPr txBox="1">
            <a:spLocks/>
          </p:cNvSpPr>
          <p:nvPr/>
        </p:nvSpPr>
        <p:spPr>
          <a:xfrm>
            <a:off x="571500" y="3821319"/>
            <a:ext cx="11059668" cy="1691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）当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通知执行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Reduce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Worker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关于中间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key,value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对的位置时，它调用远程过程，从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Map Worker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的本地硬盘上读取缓冲的中间数据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Reduce Worker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根据每一个唯一中间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key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来遍历所有的排序后的中间数据，并且把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key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和相关的中间结果值集合传递给用户定义的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Reduce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函数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7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）当所有的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Map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任务和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Reduce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任务都完成的时候，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黑体" pitchFamily="49" charset="-122"/>
                <a:cs typeface="Arial" panose="020B0604020202020204" pitchFamily="34" charset="0"/>
              </a:rPr>
              <a:t>激活用户程序</a:t>
            </a:r>
          </a:p>
        </p:txBody>
      </p:sp>
    </p:spTree>
    <p:extLst>
      <p:ext uri="{BB962C8B-B14F-4D97-AF65-F5344CB8AC3E}">
        <p14:creationId xmlns:p14="http://schemas.microsoft.com/office/powerpoint/2010/main" val="3467557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：容错机制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36B521-4417-4BDA-B71C-0B8D87F5C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3645" y="909846"/>
            <a:ext cx="9964710" cy="453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6602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：简介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F197AF-7EA4-46A7-A3E5-3250A2A189D3}"/>
              </a:ext>
            </a:extLst>
          </p:cNvPr>
          <p:cNvSpPr txBox="1">
            <a:spLocks/>
          </p:cNvSpPr>
          <p:nvPr/>
        </p:nvSpPr>
        <p:spPr>
          <a:xfrm>
            <a:off x="571500" y="1225105"/>
            <a:ext cx="10913364" cy="41149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defRPr/>
            </a:pPr>
            <a:r>
              <a:rPr kumimoji="1" lang="zh-CN" altLang="en-US" sz="2800" dirty="0">
                <a:latin typeface="Calibri" pitchFamily="34" charset="0"/>
                <a:ea typeface="黑体" pitchFamily="49" charset="-122"/>
              </a:rPr>
              <a:t>快速、分布式、可扩展、容错的集群计算框架；</a:t>
            </a:r>
            <a:endParaRPr kumimoji="1" lang="en-US" altLang="zh-CN" sz="2800" dirty="0">
              <a:latin typeface="Calibri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  <a:spcBef>
                <a:spcPts val="400"/>
              </a:spcBef>
              <a:defRPr/>
            </a:pPr>
            <a:r>
              <a:rPr kumimoji="1" lang="en-US" altLang="zh-CN" sz="2800" dirty="0">
                <a:latin typeface="Calibri" pitchFamily="34" charset="0"/>
                <a:ea typeface="黑体" pitchFamily="49" charset="-122"/>
              </a:rPr>
              <a:t>Spark</a:t>
            </a:r>
            <a:r>
              <a:rPr kumimoji="1" lang="zh-CN" altLang="en-US" sz="2800" dirty="0">
                <a:latin typeface="Calibri" pitchFamily="34" charset="0"/>
                <a:ea typeface="黑体" pitchFamily="49" charset="-122"/>
              </a:rPr>
              <a:t>是基于内存计算的大数据分布式计算框架；</a:t>
            </a:r>
            <a:endParaRPr kumimoji="1" lang="en-US" altLang="zh-CN" sz="2800" dirty="0">
              <a:latin typeface="Calibri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  <a:spcBef>
                <a:spcPts val="400"/>
              </a:spcBef>
              <a:defRPr/>
            </a:pPr>
            <a:r>
              <a:rPr kumimoji="1" lang="zh-CN" altLang="en-US" sz="2800" dirty="0">
                <a:latin typeface="Calibri" pitchFamily="34" charset="0"/>
                <a:ea typeface="黑体" pitchFamily="49" charset="-122"/>
              </a:rPr>
              <a:t>低延迟的复杂分析；</a:t>
            </a:r>
            <a:endParaRPr kumimoji="1" lang="en-US" altLang="zh-CN" sz="2800" dirty="0">
              <a:latin typeface="Calibri" pitchFamily="34" charset="0"/>
              <a:ea typeface="黑体" pitchFamily="49" charset="-122"/>
            </a:endParaRPr>
          </a:p>
          <a:p>
            <a:pPr>
              <a:lnSpc>
                <a:spcPct val="110000"/>
              </a:lnSpc>
              <a:spcBef>
                <a:spcPts val="400"/>
              </a:spcBef>
              <a:defRPr/>
            </a:pPr>
            <a:r>
              <a:rPr kumimoji="1" lang="en-US" altLang="zh-CN" sz="2800" dirty="0">
                <a:latin typeface="Calibri" pitchFamily="34" charset="0"/>
                <a:ea typeface="黑体" pitchFamily="49" charset="-122"/>
              </a:rPr>
              <a:t>Spark</a:t>
            </a:r>
            <a:r>
              <a:rPr kumimoji="1" lang="zh-CN" altLang="en-US" sz="2800" dirty="0">
                <a:latin typeface="Calibri" pitchFamily="34" charset="0"/>
                <a:ea typeface="黑体" pitchFamily="49" charset="-122"/>
              </a:rPr>
              <a:t>是</a:t>
            </a:r>
            <a:r>
              <a:rPr kumimoji="1" lang="en-US" altLang="zh-CN" sz="2800" dirty="0">
                <a:latin typeface="Calibri" pitchFamily="34" charset="0"/>
                <a:ea typeface="黑体" pitchFamily="49" charset="-122"/>
              </a:rPr>
              <a:t>Hadoop MapReduce</a:t>
            </a:r>
            <a:r>
              <a:rPr kumimoji="1" lang="zh-CN" altLang="en-US" sz="2800" dirty="0">
                <a:latin typeface="Calibri" pitchFamily="34" charset="0"/>
                <a:ea typeface="黑体" pitchFamily="49" charset="-122"/>
              </a:rPr>
              <a:t>的替代方案。</a:t>
            </a:r>
            <a:endParaRPr kumimoji="1" lang="en-US" altLang="zh-CN" sz="2800" dirty="0">
              <a:latin typeface="Calibri" pitchFamily="34" charset="0"/>
              <a:ea typeface="黑体" pitchFamily="49" charset="-122"/>
            </a:endParaRPr>
          </a:p>
          <a:p>
            <a:pPr lvl="1">
              <a:lnSpc>
                <a:spcPct val="110000"/>
              </a:lnSpc>
              <a:spcBef>
                <a:spcPts val="400"/>
              </a:spcBef>
              <a:defRPr/>
            </a:pPr>
            <a:r>
              <a:rPr kumimoji="1" lang="en-US" altLang="zh-CN" sz="2400" dirty="0" err="1">
                <a:latin typeface="Calibri" pitchFamily="34" charset="0"/>
                <a:ea typeface="黑体" pitchFamily="49" charset="-122"/>
              </a:rPr>
              <a:t>MapReudce</a:t>
            </a:r>
            <a:r>
              <a:rPr kumimoji="1" lang="zh-CN" altLang="en-US" sz="2400" dirty="0">
                <a:latin typeface="Calibri" pitchFamily="34" charset="0"/>
                <a:ea typeface="黑体" pitchFamily="49" charset="-122"/>
              </a:rPr>
              <a:t>不适合迭代和交互式任务，</a:t>
            </a:r>
            <a:r>
              <a:rPr kumimoji="1" lang="en-US" altLang="zh-CN" sz="2400" dirty="0">
                <a:latin typeface="Calibri" pitchFamily="34" charset="0"/>
                <a:ea typeface="黑体" pitchFamily="49" charset="-122"/>
              </a:rPr>
              <a:t>Spark</a:t>
            </a:r>
            <a:r>
              <a:rPr kumimoji="1" lang="zh-CN" altLang="zh-CN" sz="2400" dirty="0">
                <a:latin typeface="Calibri" pitchFamily="34" charset="0"/>
                <a:ea typeface="黑体" pitchFamily="49" charset="-122"/>
              </a:rPr>
              <a:t>主要为交互式查询和迭代算法设计，支持内存存储和高效的容错恢复。</a:t>
            </a:r>
            <a:r>
              <a:rPr kumimoji="1" lang="en-US" altLang="zh-CN" sz="2400" dirty="0">
                <a:latin typeface="Calibri" pitchFamily="34" charset="0"/>
                <a:ea typeface="黑体" pitchFamily="49" charset="-122"/>
              </a:rPr>
              <a:t>Spark</a:t>
            </a:r>
            <a:r>
              <a:rPr kumimoji="1" lang="zh-CN" altLang="en-US" sz="2400" dirty="0">
                <a:latin typeface="Calibri" pitchFamily="34" charset="0"/>
                <a:ea typeface="黑体" pitchFamily="49" charset="-122"/>
              </a:rPr>
              <a:t>拥有</a:t>
            </a:r>
            <a:r>
              <a:rPr kumimoji="1" lang="en-US" altLang="zh-CN" sz="2400" dirty="0">
                <a:latin typeface="Calibri" pitchFamily="34" charset="0"/>
                <a:ea typeface="黑体" pitchFamily="49" charset="-122"/>
              </a:rPr>
              <a:t>MapReduce</a:t>
            </a:r>
            <a:r>
              <a:rPr kumimoji="1" lang="zh-CN" altLang="en-US" sz="2400" dirty="0">
                <a:latin typeface="Calibri" pitchFamily="34" charset="0"/>
                <a:ea typeface="黑体" pitchFamily="49" charset="-122"/>
              </a:rPr>
              <a:t>具有的优点，但不同于</a:t>
            </a:r>
            <a:r>
              <a:rPr kumimoji="1" lang="en-US" altLang="zh-CN" sz="2400" dirty="0">
                <a:latin typeface="Calibri" pitchFamily="34" charset="0"/>
                <a:ea typeface="黑体" pitchFamily="49" charset="-122"/>
              </a:rPr>
              <a:t>MapReduce</a:t>
            </a:r>
            <a:r>
              <a:rPr kumimoji="1" lang="zh-CN" altLang="en-US" sz="2400" dirty="0">
                <a:latin typeface="Calibri" pitchFamily="34" charset="0"/>
                <a:ea typeface="黑体" pitchFamily="49" charset="-122"/>
              </a:rPr>
              <a:t>，</a:t>
            </a:r>
            <a:r>
              <a:rPr kumimoji="1" lang="en-US" altLang="zh-CN" sz="2400" dirty="0">
                <a:latin typeface="Calibri" pitchFamily="34" charset="0"/>
                <a:ea typeface="黑体" pitchFamily="49" charset="-122"/>
              </a:rPr>
              <a:t>Spark</a:t>
            </a:r>
            <a:r>
              <a:rPr kumimoji="1" lang="zh-CN" altLang="en-US" sz="2400" dirty="0">
                <a:latin typeface="Calibri" pitchFamily="34" charset="0"/>
                <a:ea typeface="黑体" pitchFamily="49" charset="-122"/>
              </a:rPr>
              <a:t>中间输出结果可以保存在内存中，减少读写</a:t>
            </a:r>
            <a:r>
              <a:rPr kumimoji="1" lang="en-US" altLang="zh-CN" sz="2400" dirty="0">
                <a:latin typeface="Calibri" pitchFamily="34" charset="0"/>
                <a:ea typeface="黑体" pitchFamily="49" charset="-122"/>
              </a:rPr>
              <a:t>HDFS</a:t>
            </a:r>
            <a:r>
              <a:rPr kumimoji="1" lang="zh-CN" altLang="en-US" sz="2400" dirty="0">
                <a:latin typeface="Calibri" pitchFamily="34" charset="0"/>
                <a:ea typeface="黑体" pitchFamily="49" charset="-122"/>
              </a:rPr>
              <a:t>的次数。</a:t>
            </a:r>
            <a:endParaRPr lang="zh-CN" altLang="en-US" sz="2400" dirty="0">
              <a:latin typeface="Calibri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6618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：发展历史</a:t>
            </a:r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65682101-F2C4-49B6-84E6-786FEAED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05" y="1718464"/>
            <a:ext cx="10488756" cy="34210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3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Spark</a:t>
            </a:r>
            <a:r>
              <a:rPr lang="zh-CN" altLang="en-US" sz="2400" dirty="0"/>
              <a:t>：</a:t>
            </a:r>
            <a:r>
              <a:rPr lang="en-US" altLang="zh-CN" sz="2400" dirty="0"/>
              <a:t>UC Berkeley </a:t>
            </a:r>
            <a:r>
              <a:rPr lang="en-US" altLang="zh-CN" sz="2400" dirty="0" err="1"/>
              <a:t>AMPLab</a:t>
            </a:r>
            <a:endParaRPr lang="zh-CN" altLang="en-US" sz="24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1A85C1-D934-4026-831E-20480C6D5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0822" y="1911486"/>
            <a:ext cx="5883081" cy="328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BD337BB-9ABB-4D6A-9EB0-587B21469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410598"/>
            <a:ext cx="5681668" cy="187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209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大数据的基本概念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</a:rPr>
              <a:t>Hadoop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Spark</a:t>
            </a:r>
            <a:r>
              <a:rPr lang="zh-CN" altLang="en-US" dirty="0">
                <a:latin typeface="Calibri" panose="020F0502020204030204" pitchFamily="34" charset="0"/>
              </a:rPr>
              <a:t>生态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Calibri" panose="020F0502020204030204" pitchFamily="34" charset="0"/>
              </a:rPr>
              <a:t>SQL</a:t>
            </a:r>
            <a:r>
              <a:rPr lang="zh-CN" altLang="en-US" dirty="0">
                <a:latin typeface="Calibri" panose="020F0502020204030204" pitchFamily="34" charset="0"/>
              </a:rPr>
              <a:t>与</a:t>
            </a:r>
            <a:r>
              <a:rPr lang="en-US" altLang="zh-CN" dirty="0">
                <a:latin typeface="Calibri" panose="020F0502020204030204" pitchFamily="34" charset="0"/>
              </a:rPr>
              <a:t>Hadoop</a:t>
            </a:r>
            <a:r>
              <a:rPr lang="zh-CN" altLang="en-US" dirty="0">
                <a:latin typeface="Calibri" panose="020F0502020204030204" pitchFamily="34" charset="0"/>
              </a:rPr>
              <a:t>的组合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8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大数据系统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大数据系统的发展与未来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：特点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B898D5D-7A70-4D52-A5B3-388A361B9D80}"/>
              </a:ext>
            </a:extLst>
          </p:cNvPr>
          <p:cNvSpPr/>
          <p:nvPr/>
        </p:nvSpPr>
        <p:spPr>
          <a:xfrm>
            <a:off x="7924800" y="694944"/>
            <a:ext cx="890016" cy="451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快速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654C56A-2217-4BAC-B050-71B53129D006}"/>
              </a:ext>
            </a:extLst>
          </p:cNvPr>
          <p:cNvSpPr/>
          <p:nvPr/>
        </p:nvSpPr>
        <p:spPr>
          <a:xfrm>
            <a:off x="8970264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易用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9A7B880-A169-4EBB-B2BD-3FB3A1193988}"/>
              </a:ext>
            </a:extLst>
          </p:cNvPr>
          <p:cNvSpPr/>
          <p:nvPr/>
        </p:nvSpPr>
        <p:spPr>
          <a:xfrm>
            <a:off x="10015728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通用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96B151F-A68A-4D54-A5E1-076B6F68E684}"/>
              </a:ext>
            </a:extLst>
          </p:cNvPr>
          <p:cNvSpPr/>
          <p:nvPr/>
        </p:nvSpPr>
        <p:spPr>
          <a:xfrm>
            <a:off x="11061192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随处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143BE7-1EC2-4389-B994-96E9D87B2967}"/>
              </a:ext>
            </a:extLst>
          </p:cNvPr>
          <p:cNvSpPr txBox="1"/>
          <p:nvPr/>
        </p:nvSpPr>
        <p:spPr>
          <a:xfrm>
            <a:off x="669798" y="1530680"/>
            <a:ext cx="10852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zh-CN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一般情况下，对于迭代次数较多的应用程序，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</a:t>
            </a:r>
            <a:r>
              <a:rPr lang="zh-CN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程序在内存中的运行速度是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Hadoop MapReduce</a:t>
            </a:r>
            <a:r>
              <a:rPr lang="zh-CN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运行速度的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100</a:t>
            </a:r>
            <a:r>
              <a:rPr lang="zh-CN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多倍，在磁盘上的运行速度是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Hadoop MapReduce</a:t>
            </a:r>
            <a:r>
              <a:rPr lang="zh-CN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运行速度的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10</a:t>
            </a:r>
            <a:r>
              <a:rPr lang="zh-CN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多倍。</a:t>
            </a:r>
            <a:endParaRPr lang="en-US" altLang="zh-CN" sz="2400" dirty="0">
              <a:solidFill>
                <a:schemeClr val="tx2"/>
              </a:solidFill>
              <a:latin typeface="Calibri" pitchFamily="34" charset="0"/>
              <a:ea typeface="黑体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11342E4-927F-4D10-A10E-9C1B4D131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9717" y="3467346"/>
            <a:ext cx="2385830" cy="189832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7" name="图片 2">
            <a:extLst>
              <a:ext uri="{FF2B5EF4-FFF2-40B4-BE49-F238E27FC236}">
                <a16:creationId xmlns:a16="http://schemas.microsoft.com/office/drawing/2014/main" id="{E02D08EF-1BE8-4C29-A99F-A9CCA4C7F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8680" y="3379888"/>
            <a:ext cx="7035318" cy="208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4270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：特点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B898D5D-7A70-4D52-A5B3-388A361B9D80}"/>
              </a:ext>
            </a:extLst>
          </p:cNvPr>
          <p:cNvSpPr/>
          <p:nvPr/>
        </p:nvSpPr>
        <p:spPr>
          <a:xfrm>
            <a:off x="7924800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快速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654C56A-2217-4BAC-B050-71B53129D006}"/>
              </a:ext>
            </a:extLst>
          </p:cNvPr>
          <p:cNvSpPr/>
          <p:nvPr/>
        </p:nvSpPr>
        <p:spPr>
          <a:xfrm>
            <a:off x="8970264" y="694944"/>
            <a:ext cx="890016" cy="451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易用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9A7B880-A169-4EBB-B2BD-3FB3A1193988}"/>
              </a:ext>
            </a:extLst>
          </p:cNvPr>
          <p:cNvSpPr/>
          <p:nvPr/>
        </p:nvSpPr>
        <p:spPr>
          <a:xfrm>
            <a:off x="10015728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通用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96B151F-A68A-4D54-A5E1-076B6F68E684}"/>
              </a:ext>
            </a:extLst>
          </p:cNvPr>
          <p:cNvSpPr/>
          <p:nvPr/>
        </p:nvSpPr>
        <p:spPr>
          <a:xfrm>
            <a:off x="11061192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随处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143BE7-1EC2-4389-B994-96E9D87B2967}"/>
              </a:ext>
            </a:extLst>
          </p:cNvPr>
          <p:cNvSpPr txBox="1"/>
          <p:nvPr/>
        </p:nvSpPr>
        <p:spPr>
          <a:xfrm>
            <a:off x="669798" y="1530680"/>
            <a:ext cx="10852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支持使用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Scala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、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Python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、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Java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及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R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语言快速编写应用。同时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提供超过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80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个高级运算符，使得编写并行应用程序变得容易并且可以在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Scala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、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Python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或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R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的交互模式下使用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。</a:t>
            </a:r>
            <a:endParaRPr lang="en-US" altLang="zh-CN" sz="2400" dirty="0">
              <a:solidFill>
                <a:schemeClr val="tx2"/>
              </a:solidFill>
              <a:latin typeface="Calibri" pitchFamily="34" charset="0"/>
              <a:ea typeface="黑体" pitchFamily="49" charset="-12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B8D8ED6-841D-4E5B-BD40-CCDD9162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2841" y="3512991"/>
            <a:ext cx="5946317" cy="1814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9659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：特点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B898D5D-7A70-4D52-A5B3-388A361B9D80}"/>
              </a:ext>
            </a:extLst>
          </p:cNvPr>
          <p:cNvSpPr/>
          <p:nvPr/>
        </p:nvSpPr>
        <p:spPr>
          <a:xfrm>
            <a:off x="7924800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快速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654C56A-2217-4BAC-B050-71B53129D006}"/>
              </a:ext>
            </a:extLst>
          </p:cNvPr>
          <p:cNvSpPr/>
          <p:nvPr/>
        </p:nvSpPr>
        <p:spPr>
          <a:xfrm>
            <a:off x="8970264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易用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9A7B880-A169-4EBB-B2BD-3FB3A1193988}"/>
              </a:ext>
            </a:extLst>
          </p:cNvPr>
          <p:cNvSpPr/>
          <p:nvPr/>
        </p:nvSpPr>
        <p:spPr>
          <a:xfrm>
            <a:off x="10015728" y="694944"/>
            <a:ext cx="890016" cy="451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通用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96B151F-A68A-4D54-A5E1-076B6F68E684}"/>
              </a:ext>
            </a:extLst>
          </p:cNvPr>
          <p:cNvSpPr/>
          <p:nvPr/>
        </p:nvSpPr>
        <p:spPr>
          <a:xfrm>
            <a:off x="11061192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随处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143BE7-1EC2-4389-B994-96E9D87B2967}"/>
              </a:ext>
            </a:extLst>
          </p:cNvPr>
          <p:cNvSpPr txBox="1"/>
          <p:nvPr/>
        </p:nvSpPr>
        <p:spPr>
          <a:xfrm>
            <a:off x="669798" y="1530680"/>
            <a:ext cx="10852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可以与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SQL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、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Streaming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及复杂的分析良好结合。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还有一系列的高级工具，包括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 SQL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、</a:t>
            </a:r>
            <a:r>
              <a:rPr lang="en-US" altLang="zh-CN" sz="2400" dirty="0" err="1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MLlib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（机器学习库）、</a:t>
            </a:r>
            <a:r>
              <a:rPr lang="en-US" altLang="zh-CN" sz="2400" dirty="0" err="1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GraphX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（图计算）和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 Streaming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，并且支持在一个应用中同时使用这些组件。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B67F08-7DE9-4592-9E29-5AE873750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5322" y="3115641"/>
            <a:ext cx="4881355" cy="23682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0946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：特点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B898D5D-7A70-4D52-A5B3-388A361B9D80}"/>
              </a:ext>
            </a:extLst>
          </p:cNvPr>
          <p:cNvSpPr/>
          <p:nvPr/>
        </p:nvSpPr>
        <p:spPr>
          <a:xfrm>
            <a:off x="7924800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快速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654C56A-2217-4BAC-B050-71B53129D006}"/>
              </a:ext>
            </a:extLst>
          </p:cNvPr>
          <p:cNvSpPr/>
          <p:nvPr/>
        </p:nvSpPr>
        <p:spPr>
          <a:xfrm>
            <a:off x="8970264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易用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9A7B880-A169-4EBB-B2BD-3FB3A1193988}"/>
              </a:ext>
            </a:extLst>
          </p:cNvPr>
          <p:cNvSpPr/>
          <p:nvPr/>
        </p:nvSpPr>
        <p:spPr>
          <a:xfrm>
            <a:off x="10015728" y="694944"/>
            <a:ext cx="890016" cy="451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通用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96B151F-A68A-4D54-A5E1-076B6F68E684}"/>
              </a:ext>
            </a:extLst>
          </p:cNvPr>
          <p:cNvSpPr/>
          <p:nvPr/>
        </p:nvSpPr>
        <p:spPr>
          <a:xfrm>
            <a:off x="11061192" y="694944"/>
            <a:ext cx="890016" cy="451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随处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143BE7-1EC2-4389-B994-96E9D87B2967}"/>
              </a:ext>
            </a:extLst>
          </p:cNvPr>
          <p:cNvSpPr txBox="1"/>
          <p:nvPr/>
        </p:nvSpPr>
        <p:spPr>
          <a:xfrm>
            <a:off x="669798" y="1530680"/>
            <a:ext cx="10852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用户可以使用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的独立集群模式运行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，也可以在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EC2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（亚马逊弹性计算云）、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Hadoop YARN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或者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Apache Mesos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上运行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Spark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。并且可以从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HDFS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、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Cassandra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、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HBase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、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Hive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、</a:t>
            </a:r>
            <a:r>
              <a:rPr lang="en-US" altLang="zh-CN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Tachyon</a:t>
            </a:r>
            <a:r>
              <a:rPr lang="zh-CN" altLang="en-US" sz="2400" dirty="0">
                <a:solidFill>
                  <a:schemeClr val="tx2"/>
                </a:solidFill>
                <a:latin typeface="Calibri" pitchFamily="34" charset="0"/>
                <a:ea typeface="黑体" pitchFamily="49" charset="-122"/>
              </a:rPr>
              <a:t>和任何分布式文件系统读取数据。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BD45868-B48A-435D-98D8-C6B7A06F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8160" y="3291085"/>
            <a:ext cx="6815680" cy="18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5835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生态圈</a:t>
            </a:r>
          </a:p>
        </p:txBody>
      </p:sp>
      <p:pic>
        <p:nvPicPr>
          <p:cNvPr id="6" name="图片 8" descr="image001">
            <a:extLst>
              <a:ext uri="{FF2B5EF4-FFF2-40B4-BE49-F238E27FC236}">
                <a16:creationId xmlns:a16="http://schemas.microsoft.com/office/drawing/2014/main" id="{C298D553-CD09-40DE-9246-3BB39D78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1209" y="1120714"/>
            <a:ext cx="7969581" cy="427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2225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生态圈：</a:t>
            </a:r>
            <a:r>
              <a:rPr lang="en-US" altLang="zh-CN" dirty="0"/>
              <a:t>Spark SQL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4650A0-7642-4AEE-9CBF-741ABCF5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560" y="976156"/>
            <a:ext cx="4200880" cy="201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Hive兼容查询语句">
            <a:extLst>
              <a:ext uri="{FF2B5EF4-FFF2-40B4-BE49-F238E27FC236}">
                <a16:creationId xmlns:a16="http://schemas.microsoft.com/office/drawing/2014/main" id="{023F78DA-44F1-4344-86DD-DE00ADFA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0032" y="3554425"/>
            <a:ext cx="9827228" cy="1874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74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生态圈：</a:t>
            </a:r>
            <a:r>
              <a:rPr lang="en-US" altLang="zh-CN" dirty="0"/>
              <a:t>Spark SQL</a:t>
            </a:r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6B2A8C-F131-4EF6-9F0F-B359B5CC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242497"/>
            <a:ext cx="5545755" cy="1542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E6DA86D-AC0A-404D-A90F-953C866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127" y="1248726"/>
            <a:ext cx="4818009" cy="1542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BB56671-2F76-4EB3-AE8E-1FC9F601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148" y="3615377"/>
            <a:ext cx="4768596" cy="1225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EADB927D-9723-4B8F-BC58-9BB01810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6905" y="3627835"/>
            <a:ext cx="5316231" cy="1192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80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Spark</a:t>
            </a:r>
            <a:r>
              <a:rPr lang="zh-CN" altLang="en-US" sz="2400" dirty="0"/>
              <a:t>生态圈：</a:t>
            </a:r>
            <a:r>
              <a:rPr lang="en-US" altLang="zh-CN" sz="2400" dirty="0"/>
              <a:t>Spark Streaming</a:t>
            </a:r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FCD9CC-9F93-4FD6-8754-E10D638FD0CE}"/>
              </a:ext>
            </a:extLst>
          </p:cNvPr>
          <p:cNvGrpSpPr/>
          <p:nvPr/>
        </p:nvGrpSpPr>
        <p:grpSpPr>
          <a:xfrm>
            <a:off x="1191893" y="1744488"/>
            <a:ext cx="9808213" cy="3369023"/>
            <a:chOff x="22103" y="1491630"/>
            <a:chExt cx="8967787" cy="2952328"/>
          </a:xfrm>
        </p:grpSpPr>
        <p:sp>
          <p:nvSpPr>
            <p:cNvPr id="10" name="右箭头 4">
              <a:extLst>
                <a:ext uri="{FF2B5EF4-FFF2-40B4-BE49-F238E27FC236}">
                  <a16:creationId xmlns:a16="http://schemas.microsoft.com/office/drawing/2014/main" id="{38440755-91C3-4A66-909F-769467A92DD7}"/>
                </a:ext>
              </a:extLst>
            </p:cNvPr>
            <p:cNvSpPr/>
            <p:nvPr/>
          </p:nvSpPr>
          <p:spPr>
            <a:xfrm>
              <a:off x="177678" y="2644453"/>
              <a:ext cx="1368425" cy="647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zh-CN" altLang="en-US" sz="900">
                <a:solidFill>
                  <a:prstClr val="white"/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12" name="流程图: 卡片 11">
              <a:extLst>
                <a:ext uri="{FF2B5EF4-FFF2-40B4-BE49-F238E27FC236}">
                  <a16:creationId xmlns:a16="http://schemas.microsoft.com/office/drawing/2014/main" id="{595F9ED5-FA69-4C74-AB60-53392EE742D6}"/>
                </a:ext>
              </a:extLst>
            </p:cNvPr>
            <p:cNvSpPr/>
            <p:nvPr/>
          </p:nvSpPr>
          <p:spPr>
            <a:xfrm>
              <a:off x="1649416" y="1491630"/>
              <a:ext cx="1800200" cy="2952328"/>
            </a:xfrm>
            <a:prstGeom prst="flowChartPunchedCard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zh-CN" altLang="en-US" sz="900" dirty="0">
                <a:solidFill>
                  <a:prstClr val="white"/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14" name="流程图: 卡片 13">
              <a:extLst>
                <a:ext uri="{FF2B5EF4-FFF2-40B4-BE49-F238E27FC236}">
                  <a16:creationId xmlns:a16="http://schemas.microsoft.com/office/drawing/2014/main" id="{DBC869BB-131F-4D27-B1DD-74389D705C1D}"/>
                </a:ext>
              </a:extLst>
            </p:cNvPr>
            <p:cNvSpPr/>
            <p:nvPr/>
          </p:nvSpPr>
          <p:spPr>
            <a:xfrm>
              <a:off x="5430987" y="1491630"/>
              <a:ext cx="1800200" cy="2952328"/>
            </a:xfrm>
            <a:prstGeom prst="flowChartPunchedCard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zh-CN" altLang="en-US" sz="900">
                <a:solidFill>
                  <a:prstClr val="white"/>
                </a:solidFill>
                <a:latin typeface="+mj-lt"/>
                <a:ea typeface="黑体" pitchFamily="49" charset="-122"/>
              </a:endParaRPr>
            </a:p>
          </p:txBody>
        </p:sp>
        <p:grpSp>
          <p:nvGrpSpPr>
            <p:cNvPr id="15" name="组合 4">
              <a:extLst>
                <a:ext uri="{FF2B5EF4-FFF2-40B4-BE49-F238E27FC236}">
                  <a16:creationId xmlns:a16="http://schemas.microsoft.com/office/drawing/2014/main" id="{BEFC2025-5455-41CD-855A-9AEBFA149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0015" y="2644453"/>
              <a:ext cx="1506538" cy="647700"/>
              <a:chOff x="3619901" y="3140968"/>
              <a:chExt cx="1505972" cy="648072"/>
            </a:xfrm>
          </p:grpSpPr>
          <p:sp>
            <p:nvSpPr>
              <p:cNvPr id="25" name="右箭头 9">
                <a:extLst>
                  <a:ext uri="{FF2B5EF4-FFF2-40B4-BE49-F238E27FC236}">
                    <a16:creationId xmlns:a16="http://schemas.microsoft.com/office/drawing/2014/main" id="{904E7CD3-8B60-4A7F-98FB-36E1FF61ECAB}"/>
                  </a:ext>
                </a:extLst>
              </p:cNvPr>
              <p:cNvSpPr/>
              <p:nvPr/>
            </p:nvSpPr>
            <p:spPr>
              <a:xfrm>
                <a:off x="4495872" y="3140968"/>
                <a:ext cx="630001" cy="64807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zh-CN" altLang="en-US" sz="900">
                  <a:solidFill>
                    <a:prstClr val="white"/>
                  </a:solidFill>
                  <a:latin typeface="+mj-lt"/>
                  <a:ea typeface="黑体" pitchFamily="49" charset="-122"/>
                </a:endParaRPr>
              </a:p>
            </p:txBody>
          </p:sp>
          <p:sp>
            <p:nvSpPr>
              <p:cNvPr id="26" name="圆角矩形 10">
                <a:extLst>
                  <a:ext uri="{FF2B5EF4-FFF2-40B4-BE49-F238E27FC236}">
                    <a16:creationId xmlns:a16="http://schemas.microsoft.com/office/drawing/2014/main" id="{C2874973-5C00-412E-B57B-3DF582CC5C0E}"/>
                  </a:ext>
                </a:extLst>
              </p:cNvPr>
              <p:cNvSpPr/>
              <p:nvPr/>
            </p:nvSpPr>
            <p:spPr>
              <a:xfrm>
                <a:off x="3619901" y="3285513"/>
                <a:ext cx="360228" cy="3589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zh-CN" altLang="en-US" sz="900">
                  <a:solidFill>
                    <a:prstClr val="white"/>
                  </a:solidFill>
                  <a:latin typeface="+mj-lt"/>
                  <a:ea typeface="黑体" pitchFamily="49" charset="-122"/>
                </a:endParaRPr>
              </a:p>
            </p:txBody>
          </p:sp>
          <p:sp>
            <p:nvSpPr>
              <p:cNvPr id="27" name="圆角矩形 11">
                <a:extLst>
                  <a:ext uri="{FF2B5EF4-FFF2-40B4-BE49-F238E27FC236}">
                    <a16:creationId xmlns:a16="http://schemas.microsoft.com/office/drawing/2014/main" id="{559EB178-1984-4BE6-8626-CDDB6490AA1A}"/>
                  </a:ext>
                </a:extLst>
              </p:cNvPr>
              <p:cNvSpPr/>
              <p:nvPr/>
            </p:nvSpPr>
            <p:spPr>
              <a:xfrm>
                <a:off x="4057886" y="3285513"/>
                <a:ext cx="360228" cy="3589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zh-CN" altLang="en-US" sz="900">
                  <a:solidFill>
                    <a:prstClr val="white"/>
                  </a:solidFill>
                  <a:latin typeface="+mj-lt"/>
                  <a:ea typeface="黑体" pitchFamily="49" charset="-122"/>
                </a:endParaRPr>
              </a:p>
            </p:txBody>
          </p:sp>
        </p:grpSp>
        <p:grpSp>
          <p:nvGrpSpPr>
            <p:cNvPr id="16" name="组合 11">
              <a:extLst>
                <a:ext uri="{FF2B5EF4-FFF2-40B4-BE49-F238E27FC236}">
                  <a16:creationId xmlns:a16="http://schemas.microsoft.com/office/drawing/2014/main" id="{C0285126-8FD4-4C69-9F61-07A2A21893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3353" y="2644453"/>
              <a:ext cx="1506537" cy="647700"/>
              <a:chOff x="3619901" y="3140968"/>
              <a:chExt cx="1505972" cy="648072"/>
            </a:xfrm>
          </p:grpSpPr>
          <p:sp>
            <p:nvSpPr>
              <p:cNvPr id="22" name="右箭头 13">
                <a:extLst>
                  <a:ext uri="{FF2B5EF4-FFF2-40B4-BE49-F238E27FC236}">
                    <a16:creationId xmlns:a16="http://schemas.microsoft.com/office/drawing/2014/main" id="{847AF26B-FBD5-422D-AA34-A70E2DBF7CC4}"/>
                  </a:ext>
                </a:extLst>
              </p:cNvPr>
              <p:cNvSpPr/>
              <p:nvPr/>
            </p:nvSpPr>
            <p:spPr>
              <a:xfrm>
                <a:off x="4495872" y="3140968"/>
                <a:ext cx="630001" cy="64807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zh-CN" altLang="en-US" sz="900">
                  <a:solidFill>
                    <a:prstClr val="white"/>
                  </a:solidFill>
                  <a:latin typeface="+mj-lt"/>
                  <a:ea typeface="黑体" pitchFamily="49" charset="-122"/>
                </a:endParaRPr>
              </a:p>
            </p:txBody>
          </p:sp>
          <p:sp>
            <p:nvSpPr>
              <p:cNvPr id="23" name="圆角矩形 14">
                <a:extLst>
                  <a:ext uri="{FF2B5EF4-FFF2-40B4-BE49-F238E27FC236}">
                    <a16:creationId xmlns:a16="http://schemas.microsoft.com/office/drawing/2014/main" id="{0B818A40-C3BA-4E00-B4EE-B8A3C2383009}"/>
                  </a:ext>
                </a:extLst>
              </p:cNvPr>
              <p:cNvSpPr/>
              <p:nvPr/>
            </p:nvSpPr>
            <p:spPr>
              <a:xfrm>
                <a:off x="3619901" y="3285513"/>
                <a:ext cx="360227" cy="3589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zh-CN" altLang="en-US" sz="900">
                  <a:solidFill>
                    <a:prstClr val="white"/>
                  </a:solidFill>
                  <a:latin typeface="+mj-lt"/>
                  <a:ea typeface="黑体" pitchFamily="49" charset="-122"/>
                </a:endParaRPr>
              </a:p>
            </p:txBody>
          </p:sp>
          <p:sp>
            <p:nvSpPr>
              <p:cNvPr id="24" name="圆角矩形 15">
                <a:extLst>
                  <a:ext uri="{FF2B5EF4-FFF2-40B4-BE49-F238E27FC236}">
                    <a16:creationId xmlns:a16="http://schemas.microsoft.com/office/drawing/2014/main" id="{9047B06E-653E-48CC-818D-9F45C984551A}"/>
                  </a:ext>
                </a:extLst>
              </p:cNvPr>
              <p:cNvSpPr/>
              <p:nvPr/>
            </p:nvSpPr>
            <p:spPr>
              <a:xfrm>
                <a:off x="4057887" y="3285513"/>
                <a:ext cx="360227" cy="3589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zh-CN" altLang="en-US" sz="900">
                  <a:solidFill>
                    <a:prstClr val="white"/>
                  </a:solidFill>
                  <a:latin typeface="+mj-lt"/>
                  <a:ea typeface="黑体" pitchFamily="49" charset="-122"/>
                </a:endParaRPr>
              </a:p>
            </p:txBody>
          </p:sp>
        </p:grpSp>
        <p:sp>
          <p:nvSpPr>
            <p:cNvPr id="17" name="文本框 8">
              <a:extLst>
                <a:ext uri="{FF2B5EF4-FFF2-40B4-BE49-F238E27FC236}">
                  <a16:creationId xmlns:a16="http://schemas.microsoft.com/office/drawing/2014/main" id="{66917795-C85C-4189-BFF7-BA826B906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03" y="1660203"/>
              <a:ext cx="1620837" cy="954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00"/>
                  </a:solidFill>
                  <a:latin typeface="+mj-lt"/>
                  <a:ea typeface="黑体" pitchFamily="49" charset="-122"/>
                </a:rPr>
                <a:t>输入</a:t>
              </a:r>
              <a:endParaRPr lang="en-US" altLang="zh-CN" sz="2800" dirty="0">
                <a:solidFill>
                  <a:srgbClr val="000000"/>
                </a:solidFill>
                <a:latin typeface="+mj-lt"/>
                <a:ea typeface="黑体" pitchFamily="49" charset="-122"/>
              </a:endParaRPr>
            </a:p>
            <a:p>
              <a:r>
                <a:rPr lang="zh-CN" altLang="en-US" sz="2800" dirty="0">
                  <a:solidFill>
                    <a:srgbClr val="000000"/>
                  </a:solidFill>
                  <a:latin typeface="+mj-lt"/>
                  <a:ea typeface="黑体" pitchFamily="49" charset="-122"/>
                </a:rPr>
                <a:t>流式数据</a:t>
              </a:r>
            </a:p>
          </p:txBody>
        </p:sp>
        <p:sp>
          <p:nvSpPr>
            <p:cNvPr id="18" name="文本框 16">
              <a:extLst>
                <a:ext uri="{FF2B5EF4-FFF2-40B4-BE49-F238E27FC236}">
                  <a16:creationId xmlns:a16="http://schemas.microsoft.com/office/drawing/2014/main" id="{06E01F79-8D0B-4998-93D5-2BBC2EAD2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253" y="1690365"/>
              <a:ext cx="1620837" cy="95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000000"/>
                  </a:solidFill>
                  <a:latin typeface="+mj-lt"/>
                  <a:ea typeface="黑体" pitchFamily="49" charset="-122"/>
                </a:rPr>
                <a:t>输入</a:t>
              </a:r>
              <a:endParaRPr lang="en-US" altLang="zh-CN" sz="2800">
                <a:solidFill>
                  <a:srgbClr val="000000"/>
                </a:solidFill>
                <a:latin typeface="+mj-lt"/>
                <a:ea typeface="黑体" pitchFamily="49" charset="-122"/>
              </a:endParaRPr>
            </a:p>
            <a:p>
              <a:r>
                <a:rPr lang="zh-CN" altLang="en-US" sz="2800">
                  <a:solidFill>
                    <a:srgbClr val="000000"/>
                  </a:solidFill>
                  <a:latin typeface="+mj-lt"/>
                  <a:ea typeface="黑体" pitchFamily="49" charset="-122"/>
                </a:rPr>
                <a:t>小段数据</a:t>
              </a:r>
            </a:p>
          </p:txBody>
        </p:sp>
        <p:sp>
          <p:nvSpPr>
            <p:cNvPr id="19" name="文本框 17">
              <a:extLst>
                <a:ext uri="{FF2B5EF4-FFF2-40B4-BE49-F238E27FC236}">
                  <a16:creationId xmlns:a16="http://schemas.microsoft.com/office/drawing/2014/main" id="{4A223548-381C-47FA-BE57-C4D140409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1103" y="1690365"/>
              <a:ext cx="1620837" cy="95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000000"/>
                  </a:solidFill>
                  <a:latin typeface="+mj-lt"/>
                  <a:ea typeface="黑体" pitchFamily="49" charset="-122"/>
                </a:rPr>
                <a:t>处理后的</a:t>
              </a:r>
              <a:endParaRPr lang="en-US" altLang="zh-CN" sz="2800">
                <a:solidFill>
                  <a:srgbClr val="000000"/>
                </a:solidFill>
                <a:latin typeface="+mj-lt"/>
                <a:ea typeface="黑体" pitchFamily="49" charset="-122"/>
              </a:endParaRPr>
            </a:p>
            <a:p>
              <a:r>
                <a:rPr lang="zh-CN" altLang="en-US" sz="2800">
                  <a:solidFill>
                    <a:srgbClr val="000000"/>
                  </a:solidFill>
                  <a:latin typeface="+mj-lt"/>
                  <a:ea typeface="黑体" pitchFamily="49" charset="-122"/>
                </a:rPr>
                <a:t>小段数据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D678A8C-42F8-48A2-9A34-0AEC4129E219}"/>
                </a:ext>
              </a:extLst>
            </p:cNvPr>
            <p:cNvSpPr/>
            <p:nvPr/>
          </p:nvSpPr>
          <p:spPr>
            <a:xfrm>
              <a:off x="1669080" y="2490465"/>
              <a:ext cx="1705082" cy="954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  <a:defRPr/>
              </a:pPr>
              <a:r>
                <a:rPr lang="en-US" altLang="zh-CN" sz="2800" b="1" dirty="0">
                  <a:ln w="0"/>
                  <a:solidFill>
                    <a:srgbClr val="4F81BD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黑体" pitchFamily="49" charset="-122"/>
                </a:rPr>
                <a:t>Spark </a:t>
              </a:r>
            </a:p>
            <a:p>
              <a:pPr algn="ctr">
                <a:buFontTx/>
                <a:buNone/>
                <a:defRPr/>
              </a:pPr>
              <a:r>
                <a:rPr lang="en-US" altLang="zh-CN" sz="2800" b="1" dirty="0">
                  <a:ln w="0"/>
                  <a:solidFill>
                    <a:srgbClr val="4F81BD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黑体" pitchFamily="49" charset="-122"/>
                </a:rPr>
                <a:t>Streaming</a:t>
              </a:r>
              <a:endParaRPr lang="zh-CN" altLang="en-US" sz="2800" b="1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黑体" pitchFamily="49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28BECDD-D428-42AD-AF52-25C0C15DCAA5}"/>
                </a:ext>
              </a:extLst>
            </p:cNvPr>
            <p:cNvSpPr/>
            <p:nvPr/>
          </p:nvSpPr>
          <p:spPr>
            <a:xfrm>
              <a:off x="5758209" y="2539678"/>
              <a:ext cx="1183336" cy="954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  <a:defRPr/>
              </a:pPr>
              <a:r>
                <a:rPr lang="en-US" altLang="zh-CN" sz="2800" b="1" dirty="0">
                  <a:ln w="0"/>
                  <a:solidFill>
                    <a:srgbClr val="4F81BD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黑体" pitchFamily="49" charset="-122"/>
                </a:rPr>
                <a:t>Spark </a:t>
              </a:r>
            </a:p>
            <a:p>
              <a:pPr algn="ctr">
                <a:buFontTx/>
                <a:buNone/>
                <a:defRPr/>
              </a:pPr>
              <a:r>
                <a:rPr lang="en-US" altLang="zh-CN" sz="2800" b="1" dirty="0">
                  <a:ln w="0"/>
                  <a:solidFill>
                    <a:srgbClr val="4F81BD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黑体" pitchFamily="49" charset="-122"/>
                </a:rPr>
                <a:t>Engine</a:t>
              </a:r>
              <a:endParaRPr lang="zh-CN" altLang="en-US" sz="2800" b="1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379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Spark</a:t>
            </a:r>
            <a:r>
              <a:rPr lang="zh-CN" altLang="en-US" sz="2400" dirty="0"/>
              <a:t>生态圈：</a:t>
            </a:r>
            <a:r>
              <a:rPr lang="en-US" altLang="zh-CN" sz="2400" dirty="0"/>
              <a:t>Spark Streaming</a:t>
            </a:r>
            <a:endParaRPr lang="zh-CN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7C0474-1FF2-4F05-97E6-168AEC8EA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610" y="1340767"/>
            <a:ext cx="6040510" cy="1832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8C1885B-BFCB-4794-AAFD-023DF791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6502" y="2275945"/>
            <a:ext cx="5820383" cy="1612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17CF62F-997A-410D-B63F-0A840B7B2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4474" y="3429000"/>
            <a:ext cx="5833335" cy="179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4383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生态圈：</a:t>
            </a:r>
            <a:r>
              <a:rPr lang="en-US" altLang="zh-CN" dirty="0" err="1"/>
              <a:t>MLlib</a:t>
            </a:r>
            <a:endParaRPr lang="zh-CN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A57E639-5970-471E-AB4C-1E7139E03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2" y="1941590"/>
            <a:ext cx="4268088" cy="1184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34D64DC-6EB8-49CD-B7ED-B43EF08F1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792" y="2934942"/>
            <a:ext cx="4248754" cy="1454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4C1895D-2AD3-43C5-8A81-24D980334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4317854"/>
            <a:ext cx="4326093" cy="1029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8C6FC3F-26F8-494B-A9BC-2F8273A5A308}"/>
              </a:ext>
            </a:extLst>
          </p:cNvPr>
          <p:cNvSpPr txBox="1">
            <a:spLocks/>
          </p:cNvSpPr>
          <p:nvPr/>
        </p:nvSpPr>
        <p:spPr>
          <a:xfrm>
            <a:off x="1156556" y="1055505"/>
            <a:ext cx="9878888" cy="4354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MLlib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 is Apache Spark's scalable machine learning library.</a:t>
            </a:r>
          </a:p>
        </p:txBody>
      </p:sp>
    </p:spTree>
    <p:extLst>
      <p:ext uri="{BB962C8B-B14F-4D97-AF65-F5344CB8AC3E}">
        <p14:creationId xmlns:p14="http://schemas.microsoft.com/office/powerpoint/2010/main" val="201548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  大数据的基本概念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7364FE-DAC3-4B47-AB46-B005FBBE99FA}"/>
              </a:ext>
            </a:extLst>
          </p:cNvPr>
          <p:cNvSpPr txBox="1"/>
          <p:nvPr/>
        </p:nvSpPr>
        <p:spPr>
          <a:xfrm>
            <a:off x="5626608" y="29626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数字地球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0D5DE4-58C2-4C65-B16E-11F99C19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219" y="1040526"/>
            <a:ext cx="8855562" cy="294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D564695-9288-4363-BFF6-588241BFF9A4}"/>
                  </a:ext>
                </a:extLst>
              </p:cNvPr>
              <p:cNvSpPr txBox="1"/>
              <p:nvPr/>
            </p:nvSpPr>
            <p:spPr>
              <a:xfrm>
                <a:off x="1003197" y="4686992"/>
                <a:ext cx="1830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D564695-9288-4363-BFF6-588241BFF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97" y="4686992"/>
                <a:ext cx="1830501" cy="369332"/>
              </a:xfrm>
              <a:prstGeom prst="rect">
                <a:avLst/>
              </a:prstGeom>
              <a:blipFill>
                <a:blip r:embed="rId3"/>
                <a:stretch>
                  <a:fillRect l="-3667" r="-30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FA91C24-0C1D-4D3C-B05F-083AD68B0CD8}"/>
                  </a:ext>
                </a:extLst>
              </p:cNvPr>
              <p:cNvSpPr txBox="1"/>
              <p:nvPr/>
            </p:nvSpPr>
            <p:spPr>
              <a:xfrm>
                <a:off x="3112412" y="4686992"/>
                <a:ext cx="1819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FA91C24-0C1D-4D3C-B05F-083AD68B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412" y="4686992"/>
                <a:ext cx="1819281" cy="369332"/>
              </a:xfrm>
              <a:prstGeom prst="rect">
                <a:avLst/>
              </a:prstGeom>
              <a:blipFill>
                <a:blip r:embed="rId4"/>
                <a:stretch>
                  <a:fillRect l="-3691" r="-302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9C02E2-E3A1-4D9E-9D58-09EE7661299C}"/>
                  </a:ext>
                </a:extLst>
              </p:cNvPr>
              <p:cNvSpPr txBox="1"/>
              <p:nvPr/>
            </p:nvSpPr>
            <p:spPr>
              <a:xfrm>
                <a:off x="5171025" y="4686992"/>
                <a:ext cx="1827295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9C02E2-E3A1-4D9E-9D58-09EE7661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25" y="4686992"/>
                <a:ext cx="1827295" cy="373500"/>
              </a:xfrm>
              <a:prstGeom prst="rect">
                <a:avLst/>
              </a:prstGeom>
              <a:blipFill>
                <a:blip r:embed="rId5"/>
                <a:stretch>
                  <a:fillRect l="-3333" t="-1639" r="-333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2F67D8-61C4-4F7D-A8AB-0FFAF7CCFBB8}"/>
                  </a:ext>
                </a:extLst>
              </p:cNvPr>
              <p:cNvSpPr txBox="1"/>
              <p:nvPr/>
            </p:nvSpPr>
            <p:spPr>
              <a:xfrm>
                <a:off x="7237652" y="4691160"/>
                <a:ext cx="18288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2F67D8-61C4-4F7D-A8AB-0FFAF7CC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652" y="4691160"/>
                <a:ext cx="1828899" cy="369332"/>
              </a:xfrm>
              <a:prstGeom prst="rect">
                <a:avLst/>
              </a:prstGeom>
              <a:blipFill>
                <a:blip r:embed="rId6"/>
                <a:stretch>
                  <a:fillRect l="-3333" t="-1667" r="-3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0AA174-1A94-4085-97D7-235F92CE0913}"/>
                  </a:ext>
                </a:extLst>
              </p:cNvPr>
              <p:cNvSpPr txBox="1"/>
              <p:nvPr/>
            </p:nvSpPr>
            <p:spPr>
              <a:xfrm>
                <a:off x="9425628" y="4686992"/>
                <a:ext cx="1819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𝑍𝐵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0AA174-1A94-4085-97D7-235F92CE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628" y="4686992"/>
                <a:ext cx="1819281" cy="369332"/>
              </a:xfrm>
              <a:prstGeom prst="rect">
                <a:avLst/>
              </a:prstGeom>
              <a:blipFill>
                <a:blip r:embed="rId7"/>
                <a:stretch>
                  <a:fillRect l="-3344" r="-301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435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生态圈：</a:t>
            </a:r>
            <a:r>
              <a:rPr lang="en-US" altLang="zh-CN" dirty="0" err="1"/>
              <a:t>GraphX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8C6FC3F-26F8-494B-A9BC-2F8273A5A308}"/>
              </a:ext>
            </a:extLst>
          </p:cNvPr>
          <p:cNvSpPr txBox="1">
            <a:spLocks/>
          </p:cNvSpPr>
          <p:nvPr/>
        </p:nvSpPr>
        <p:spPr>
          <a:xfrm>
            <a:off x="791638" y="1110535"/>
            <a:ext cx="10608724" cy="4354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r>
              <a:rPr lang="en-US" altLang="zh-CN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is Apache Spark's API for graphs and graph-parallel computation.</a:t>
            </a:r>
          </a:p>
          <a:p>
            <a:pPr marL="0" indent="0" algn="ctr">
              <a:buNone/>
            </a:pPr>
            <a:endParaRPr lang="en-US" altLang="zh-CN" sz="2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6B8DDD-E93D-4964-A3C9-B885EC17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9853" y="2303567"/>
            <a:ext cx="2721695" cy="91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1151E77-1E82-49A7-BD08-CE88195F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6450" y="2371454"/>
            <a:ext cx="4164707" cy="1460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ED418EF-315E-4BC4-94D5-D2C36F4E0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561384"/>
            <a:ext cx="4169402" cy="1417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34CDC35-AF11-4BDC-9363-5E62CC32A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6449" y="4000816"/>
            <a:ext cx="4169867" cy="1224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920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应用场景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37D010C-9BCB-4155-A398-C5C52F448292}"/>
              </a:ext>
            </a:extLst>
          </p:cNvPr>
          <p:cNvSpPr txBox="1">
            <a:spLocks/>
          </p:cNvSpPr>
          <p:nvPr/>
        </p:nvSpPr>
        <p:spPr>
          <a:xfrm>
            <a:off x="571500" y="1066038"/>
            <a:ext cx="11052048" cy="44691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腾讯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广点通是最早使用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Spark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的应用之一。腾讯大数据精准推荐借助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Spark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快速迭代的优势，围绕“数据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+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算法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+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系统”这套技术方案，实现了在“数据实时采集、算法实时训练、系统实时预测”的全流程实时并行高维算法，最终成功应用于广点通</a:t>
            </a:r>
            <a:r>
              <a:rPr lang="en-US" altLang="zh-CN" dirty="0" err="1">
                <a:latin typeface="Calibri" panose="020F0502020204030204" pitchFamily="34" charset="0"/>
                <a:ea typeface="黑体" pitchFamily="49" charset="-122"/>
              </a:rPr>
              <a:t>pCTR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投放系统上，支持每天上百亿的请求量。</a:t>
            </a: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Yahoo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Yahoo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将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Spark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用在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Audience Expansion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中。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Audience Expansion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是广告中寻找目标用户的一种方法，首先广告者提供一些观看了广告并且购买产品的样本客户，据此进行学习，寻找更多可能转化的用户，对他们定向广告。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Yahoo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采用的算法是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Logistic Regression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。同时由于某些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SQL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负载需要更高的服务质量，又加入了专门跑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Shark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的大内存集群，用于取代商业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BI/OLAP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工具，承担报表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/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仪表盘和交互式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/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即席查询，同时与桌面</a:t>
            </a:r>
            <a:r>
              <a:rPr lang="en-US" altLang="zh-CN" dirty="0">
                <a:latin typeface="Calibri" panose="020F0502020204030204" pitchFamily="34" charset="0"/>
                <a:ea typeface="黑体" pitchFamily="49" charset="-122"/>
              </a:rPr>
              <a:t>BI</a:t>
            </a:r>
            <a:r>
              <a:rPr lang="zh-CN" altLang="en-US" dirty="0">
                <a:latin typeface="Calibri" panose="020F0502020204030204" pitchFamily="34" charset="0"/>
                <a:ea typeface="黑体" pitchFamily="49" charset="-122"/>
              </a:rPr>
              <a:t>工具对接。</a:t>
            </a:r>
          </a:p>
          <a:p>
            <a:pPr>
              <a:lnSpc>
                <a:spcPct val="130000"/>
              </a:lnSpc>
            </a:pPr>
            <a:endParaRPr lang="zh-CN" altLang="en-US" dirty="0">
              <a:latin typeface="Calibri" panose="020F0502020204030204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4616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应用场景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5EA4A1B-BE00-4875-9ADA-E3C6098D8A93}"/>
              </a:ext>
            </a:extLst>
          </p:cNvPr>
          <p:cNvSpPr txBox="1">
            <a:spLocks/>
          </p:cNvSpPr>
          <p:nvPr/>
        </p:nvSpPr>
        <p:spPr>
          <a:xfrm>
            <a:off x="571500" y="1164980"/>
            <a:ext cx="11035284" cy="43701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淘宝</a:t>
            </a:r>
            <a:endParaRPr kumimoji="1" lang="en-US" altLang="zh-CN" b="1" dirty="0">
              <a:solidFill>
                <a:srgbClr val="C00000"/>
              </a:solidFill>
              <a:latin typeface="+mj-lt"/>
              <a:ea typeface="黑体" pitchFamily="49" charset="-122"/>
            </a:endParaRPr>
          </a:p>
          <a:p>
            <a:pPr marL="720090">
              <a:lnSpc>
                <a:spcPct val="110000"/>
              </a:lnSpc>
              <a:spcBef>
                <a:spcPts val="400"/>
              </a:spcBef>
              <a:defRPr/>
            </a:pPr>
            <a:r>
              <a:rPr kumimoji="1" lang="zh-CN" altLang="zh-CN" dirty="0">
                <a:latin typeface="+mj-lt"/>
                <a:ea typeface="黑体" pitchFamily="49" charset="-122"/>
              </a:rPr>
              <a:t>淘宝技术团队使用了</a:t>
            </a:r>
            <a:r>
              <a:rPr kumimoji="1" lang="en-US" altLang="zh-CN" dirty="0">
                <a:latin typeface="+mj-lt"/>
                <a:ea typeface="黑体" pitchFamily="49" charset="-122"/>
              </a:rPr>
              <a:t>Spark</a:t>
            </a:r>
            <a:r>
              <a:rPr kumimoji="1" lang="zh-CN" altLang="zh-CN" dirty="0">
                <a:latin typeface="+mj-lt"/>
                <a:ea typeface="黑体" pitchFamily="49" charset="-122"/>
              </a:rPr>
              <a:t>来解决多次迭代的机器学习算法、高计算复杂度的算法等，将</a:t>
            </a:r>
            <a:r>
              <a:rPr kumimoji="1" lang="en-US" altLang="zh-CN" dirty="0">
                <a:latin typeface="+mj-lt"/>
                <a:ea typeface="黑体" pitchFamily="49" charset="-122"/>
              </a:rPr>
              <a:t>Spark</a:t>
            </a:r>
            <a:r>
              <a:rPr kumimoji="1" lang="zh-CN" altLang="zh-CN" dirty="0">
                <a:latin typeface="+mj-lt"/>
                <a:ea typeface="黑体" pitchFamily="49" charset="-122"/>
              </a:rPr>
              <a:t>运用于淘宝的推荐相关算法上，同时还利用</a:t>
            </a:r>
            <a:r>
              <a:rPr kumimoji="1" lang="en-US" altLang="zh-CN" dirty="0" err="1">
                <a:latin typeface="+mj-lt"/>
                <a:ea typeface="黑体" pitchFamily="49" charset="-122"/>
              </a:rPr>
              <a:t>GraphX</a:t>
            </a:r>
            <a:r>
              <a:rPr kumimoji="1" lang="zh-CN" altLang="zh-CN" dirty="0">
                <a:latin typeface="+mj-lt"/>
                <a:ea typeface="黑体" pitchFamily="49" charset="-122"/>
              </a:rPr>
              <a:t>解决了许多生产问题，包括以下计算场景：基于度分布的中枢节点发现、基于最大连通图的社区发现、基于三角形计数的关系衡量、基于随机游走的用户属性传播等。</a:t>
            </a:r>
            <a:endParaRPr kumimoji="1" lang="en-US" altLang="zh-CN" dirty="0">
              <a:latin typeface="+mj-lt"/>
              <a:ea typeface="黑体" pitchFamily="49" charset="-122"/>
            </a:endParaRPr>
          </a:p>
          <a:p>
            <a:pPr marL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优酷土豆</a:t>
            </a:r>
            <a:endParaRPr kumimoji="1" lang="en-US" altLang="zh-CN" b="1" dirty="0">
              <a:solidFill>
                <a:srgbClr val="C00000"/>
              </a:solidFill>
              <a:latin typeface="+mj-lt"/>
              <a:ea typeface="黑体" pitchFamily="49" charset="-122"/>
            </a:endParaRPr>
          </a:p>
          <a:p>
            <a:pPr marL="720090">
              <a:lnSpc>
                <a:spcPct val="110000"/>
              </a:lnSpc>
              <a:spcBef>
                <a:spcPts val="400"/>
              </a:spcBef>
              <a:defRPr/>
            </a:pPr>
            <a:r>
              <a:rPr kumimoji="1" lang="zh-CN" altLang="zh-CN" dirty="0">
                <a:latin typeface="+mj-lt"/>
                <a:ea typeface="黑体" pitchFamily="49" charset="-122"/>
              </a:rPr>
              <a:t>目前</a:t>
            </a:r>
            <a:r>
              <a:rPr kumimoji="1" lang="en-US" altLang="zh-CN" dirty="0">
                <a:latin typeface="+mj-lt"/>
                <a:ea typeface="黑体" pitchFamily="49" charset="-122"/>
              </a:rPr>
              <a:t>Spark</a:t>
            </a:r>
            <a:r>
              <a:rPr kumimoji="1" lang="zh-CN" altLang="zh-CN" dirty="0">
                <a:latin typeface="+mj-lt"/>
                <a:ea typeface="黑体" pitchFamily="49" charset="-122"/>
              </a:rPr>
              <a:t>已经广泛使用在优酷土豆的视频推荐，广告业务等方面，相比</a:t>
            </a:r>
            <a:r>
              <a:rPr kumimoji="1" lang="en-US" altLang="zh-CN" dirty="0">
                <a:latin typeface="+mj-lt"/>
                <a:ea typeface="黑体" pitchFamily="49" charset="-122"/>
              </a:rPr>
              <a:t>Hadoop</a:t>
            </a:r>
            <a:r>
              <a:rPr kumimoji="1" lang="zh-CN" altLang="zh-CN" dirty="0">
                <a:latin typeface="+mj-lt"/>
                <a:ea typeface="黑体" pitchFamily="49" charset="-122"/>
              </a:rPr>
              <a:t>，</a:t>
            </a:r>
            <a:r>
              <a:rPr kumimoji="1" lang="en-US" altLang="zh-CN" dirty="0">
                <a:latin typeface="+mj-lt"/>
                <a:ea typeface="黑体" pitchFamily="49" charset="-122"/>
              </a:rPr>
              <a:t>Spark</a:t>
            </a:r>
            <a:r>
              <a:rPr kumimoji="1" lang="zh-CN" altLang="zh-CN" dirty="0">
                <a:latin typeface="+mj-lt"/>
                <a:ea typeface="黑体" pitchFamily="49" charset="-122"/>
              </a:rPr>
              <a:t>交互查询响应快，性能比</a:t>
            </a:r>
            <a:r>
              <a:rPr kumimoji="1" lang="en-US" altLang="zh-CN" dirty="0">
                <a:latin typeface="+mj-lt"/>
                <a:ea typeface="黑体" pitchFamily="49" charset="-122"/>
              </a:rPr>
              <a:t>Hadoop</a:t>
            </a:r>
            <a:r>
              <a:rPr kumimoji="1" lang="zh-CN" altLang="zh-CN" dirty="0">
                <a:latin typeface="+mj-lt"/>
                <a:ea typeface="黑体" pitchFamily="49" charset="-122"/>
              </a:rPr>
              <a:t>提高若干倍。一方面，使用</a:t>
            </a:r>
            <a:r>
              <a:rPr kumimoji="1" lang="en-US" altLang="zh-CN" dirty="0">
                <a:latin typeface="+mj-lt"/>
                <a:ea typeface="黑体" pitchFamily="49" charset="-122"/>
              </a:rPr>
              <a:t>Spark</a:t>
            </a:r>
            <a:r>
              <a:rPr kumimoji="1" lang="zh-CN" altLang="zh-CN" dirty="0">
                <a:latin typeface="+mj-lt"/>
                <a:ea typeface="黑体" pitchFamily="49" charset="-122"/>
              </a:rPr>
              <a:t>模拟广告投放的计算效率高、延迟小（同</a:t>
            </a:r>
            <a:r>
              <a:rPr kumimoji="1" lang="en-US" altLang="zh-CN" dirty="0">
                <a:latin typeface="+mj-lt"/>
                <a:ea typeface="黑体" pitchFamily="49" charset="-122"/>
              </a:rPr>
              <a:t>Hadoop</a:t>
            </a:r>
            <a:r>
              <a:rPr kumimoji="1" lang="zh-CN" altLang="zh-CN" dirty="0">
                <a:latin typeface="+mj-lt"/>
                <a:ea typeface="黑体" pitchFamily="49" charset="-122"/>
              </a:rPr>
              <a:t>比延迟至少降低一个数量级）。另一方面，优酷土豆的视频推荐往往涉及机器学习及图计算，而使用</a:t>
            </a:r>
            <a:r>
              <a:rPr kumimoji="1" lang="en-US" altLang="zh-CN" dirty="0">
                <a:latin typeface="+mj-lt"/>
                <a:ea typeface="黑体" pitchFamily="49" charset="-122"/>
              </a:rPr>
              <a:t>Spark</a:t>
            </a:r>
            <a:r>
              <a:rPr kumimoji="1" lang="zh-CN" altLang="zh-CN" dirty="0">
                <a:latin typeface="+mj-lt"/>
                <a:ea typeface="黑体" pitchFamily="49" charset="-122"/>
              </a:rPr>
              <a:t>解决机器学习、图计算等迭代计算能够大大减少网络传输、数据落地等的次数，极大地提高了计算性能。</a:t>
            </a:r>
          </a:p>
        </p:txBody>
      </p:sp>
    </p:spTree>
    <p:extLst>
      <p:ext uri="{BB962C8B-B14F-4D97-AF65-F5344CB8AC3E}">
        <p14:creationId xmlns:p14="http://schemas.microsoft.com/office/powerpoint/2010/main" val="2791692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8.2  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和</a:t>
            </a:r>
            <a:r>
              <a:rPr lang="en-US" altLang="zh-CN" dirty="0"/>
              <a:t>Spark</a:t>
            </a:r>
            <a:r>
              <a:rPr lang="zh-CN" altLang="en-US" dirty="0"/>
              <a:t>生态演化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3507C1-53EB-4916-8160-B2517C107190}"/>
              </a:ext>
            </a:extLst>
          </p:cNvPr>
          <p:cNvGrpSpPr/>
          <p:nvPr/>
        </p:nvGrpSpPr>
        <p:grpSpPr>
          <a:xfrm>
            <a:off x="1391862" y="857142"/>
            <a:ext cx="9408274" cy="4660853"/>
            <a:chOff x="266908" y="987574"/>
            <a:chExt cx="8553564" cy="410621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A3334F6-E090-4AEC-B681-4643771DD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88024" y="3273835"/>
              <a:ext cx="4032448" cy="181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EBD00D0-8280-42C4-99F7-930427FF9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708" y="1431346"/>
              <a:ext cx="3986316" cy="1667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11D2CF2-129E-49DC-BD9C-92373A8EA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2867" y="3258285"/>
              <a:ext cx="3983149" cy="1835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4803F75-16E4-4A0B-A7A5-0BC0B3D78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60032" y="1424328"/>
              <a:ext cx="3960440" cy="1656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05E344C-CD56-45E6-8096-246410AB7800}"/>
                </a:ext>
              </a:extLst>
            </p:cNvPr>
            <p:cNvSpPr txBox="1"/>
            <p:nvPr/>
          </p:nvSpPr>
          <p:spPr>
            <a:xfrm rot="10800000">
              <a:off x="266909" y="1748950"/>
              <a:ext cx="430887" cy="10505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600" dirty="0"/>
                <a:t>Hadoop</a:t>
              </a:r>
              <a:endParaRPr lang="zh-CN" altLang="en-US" sz="1600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8C2C85A-0CC5-46CA-AD88-E5FDDA3CD4F6}"/>
                </a:ext>
              </a:extLst>
            </p:cNvPr>
            <p:cNvSpPr txBox="1"/>
            <p:nvPr/>
          </p:nvSpPr>
          <p:spPr>
            <a:xfrm rot="10800000">
              <a:off x="266908" y="3435846"/>
              <a:ext cx="430887" cy="9029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600" dirty="0"/>
                <a:t>Spark</a:t>
              </a:r>
              <a:endParaRPr lang="zh-CN" altLang="en-US" sz="1600" dirty="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A895D3B-5A18-4D91-B5FF-E150098829A2}"/>
                </a:ext>
              </a:extLst>
            </p:cNvPr>
            <p:cNvSpPr txBox="1"/>
            <p:nvPr/>
          </p:nvSpPr>
          <p:spPr>
            <a:xfrm>
              <a:off x="2498055" y="1011020"/>
              <a:ext cx="764772" cy="32538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History</a:t>
              </a:r>
              <a:endParaRPr lang="zh-CN" altLang="en-US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1D8C6C9-A1D0-423A-BD76-A7BDD34F55EB}"/>
                </a:ext>
              </a:extLst>
            </p:cNvPr>
            <p:cNvSpPr txBox="1"/>
            <p:nvPr/>
          </p:nvSpPr>
          <p:spPr>
            <a:xfrm>
              <a:off x="6147793" y="1011020"/>
              <a:ext cx="1232519" cy="32538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Ecosystem</a:t>
              </a:r>
              <a:endParaRPr lang="zh-CN" altLang="en-US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28359F9-6360-4221-A39A-EC6C38050363}"/>
                </a:ext>
              </a:extLst>
            </p:cNvPr>
            <p:cNvCxnSpPr/>
            <p:nvPr/>
          </p:nvCxnSpPr>
          <p:spPr>
            <a:xfrm>
              <a:off x="539552" y="3171260"/>
              <a:ext cx="828092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F59602E-3EC2-4A69-B7D9-3BCDC7ECAD68}"/>
                </a:ext>
              </a:extLst>
            </p:cNvPr>
            <p:cNvSpPr/>
            <p:nvPr/>
          </p:nvSpPr>
          <p:spPr>
            <a:xfrm>
              <a:off x="741443" y="2200135"/>
              <a:ext cx="864096" cy="86409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AE72D22-36E3-4032-BF83-9D7A01F09B0C}"/>
                </a:ext>
              </a:extLst>
            </p:cNvPr>
            <p:cNvSpPr/>
            <p:nvPr/>
          </p:nvSpPr>
          <p:spPr>
            <a:xfrm>
              <a:off x="1176049" y="4209954"/>
              <a:ext cx="864096" cy="86409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456D8ED-2108-403B-8226-FBEAA455C88A}"/>
                </a:ext>
              </a:extLst>
            </p:cNvPr>
            <p:cNvCxnSpPr/>
            <p:nvPr/>
          </p:nvCxnSpPr>
          <p:spPr>
            <a:xfrm>
              <a:off x="4788024" y="987574"/>
              <a:ext cx="0" cy="396044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339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大数据的基本概念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Hadoop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Spark</a:t>
            </a:r>
            <a:r>
              <a:rPr lang="zh-CN" altLang="en-US" dirty="0">
                <a:latin typeface="Calibri" panose="020F0502020204030204" pitchFamily="34" charset="0"/>
              </a:rPr>
              <a:t>生态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sz="3200" b="1" dirty="0">
                <a:latin typeface="Calibri" panose="020F0502020204030204" pitchFamily="34" charset="0"/>
              </a:rPr>
              <a:t>SQL</a:t>
            </a:r>
            <a:r>
              <a:rPr lang="zh-CN" altLang="en-US" sz="3200" b="1" dirty="0">
                <a:latin typeface="Calibri" panose="020F0502020204030204" pitchFamily="34" charset="0"/>
              </a:rPr>
              <a:t>与</a:t>
            </a:r>
            <a:r>
              <a:rPr lang="en-US" altLang="zh-CN" sz="3200" b="1" dirty="0">
                <a:latin typeface="Calibri" panose="020F0502020204030204" pitchFamily="34" charset="0"/>
              </a:rPr>
              <a:t>Hadoop</a:t>
            </a:r>
            <a:r>
              <a:rPr lang="zh-CN" altLang="en-US" sz="3200" b="1" dirty="0">
                <a:latin typeface="Calibri" panose="020F0502020204030204" pitchFamily="34" charset="0"/>
              </a:rPr>
              <a:t>的组合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8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大数据系统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大数据系统的发展与未来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80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8.3  SQL</a:t>
            </a:r>
            <a:r>
              <a:rPr lang="zh-CN" altLang="en-US" dirty="0"/>
              <a:t>和</a:t>
            </a:r>
            <a:r>
              <a:rPr lang="en-US" altLang="zh-CN" dirty="0"/>
              <a:t>Hadoop</a:t>
            </a:r>
            <a:r>
              <a:rPr lang="zh-CN" altLang="en-US" dirty="0"/>
              <a:t>的组合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Why SQL for Big Data ?</a:t>
            </a:r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E1E3C1C-F4DB-4D84-BAF1-0395A01B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7240" y="791358"/>
            <a:ext cx="7957520" cy="477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1984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8.3  SQL</a:t>
            </a:r>
            <a:r>
              <a:rPr lang="zh-CN" altLang="en-US" dirty="0"/>
              <a:t>和</a:t>
            </a:r>
            <a:r>
              <a:rPr lang="en-US" altLang="zh-CN" dirty="0"/>
              <a:t>Hadoop</a:t>
            </a:r>
            <a:r>
              <a:rPr lang="zh-CN" altLang="en-US" dirty="0"/>
              <a:t>的组合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Why SQL for Big Data ?</a:t>
            </a:r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D93263F-1638-407F-A343-EC32B5EA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4650" y="1041875"/>
            <a:ext cx="6362699" cy="439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898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8.3  SQL</a:t>
            </a:r>
            <a:r>
              <a:rPr lang="zh-CN" altLang="en-US" dirty="0"/>
              <a:t>和</a:t>
            </a:r>
            <a:r>
              <a:rPr lang="en-US" altLang="zh-CN" dirty="0"/>
              <a:t>Hadoop</a:t>
            </a:r>
            <a:r>
              <a:rPr lang="zh-CN" altLang="en-US" dirty="0"/>
              <a:t>的组合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Hadoop-SQL Integration</a:t>
            </a:r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7A27FD-8629-4E16-B4AB-063BAF799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4868" y="999286"/>
            <a:ext cx="7822264" cy="453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5177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8.3  SQL</a:t>
            </a:r>
            <a:r>
              <a:rPr lang="zh-CN" altLang="en-US" dirty="0"/>
              <a:t>和</a:t>
            </a:r>
            <a:r>
              <a:rPr lang="en-US" altLang="zh-CN" dirty="0"/>
              <a:t>Hadoop</a:t>
            </a:r>
            <a:r>
              <a:rPr lang="zh-CN" altLang="en-US" dirty="0"/>
              <a:t>的组合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Hadoop VS SQL</a:t>
            </a:r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9972D07-6575-4125-AA48-16FC1945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3582" y="930658"/>
            <a:ext cx="8564835" cy="441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6128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8.3  SQL</a:t>
            </a:r>
            <a:r>
              <a:rPr lang="zh-CN" altLang="en-US" dirty="0"/>
              <a:t>和</a:t>
            </a:r>
            <a:r>
              <a:rPr lang="en-US" altLang="zh-CN" dirty="0"/>
              <a:t>Hadoop</a:t>
            </a:r>
            <a:r>
              <a:rPr lang="zh-CN" altLang="en-US" dirty="0"/>
              <a:t>的组合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：简介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DC993EE-CA0E-4402-8B8C-6C37DA48B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3150" y="1001870"/>
            <a:ext cx="7505700" cy="447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067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  大数据的基本概念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7364FE-DAC3-4B47-AB46-B005FBBE99FA}"/>
              </a:ext>
            </a:extLst>
          </p:cNvPr>
          <p:cNvSpPr txBox="1"/>
          <p:nvPr/>
        </p:nvSpPr>
        <p:spPr>
          <a:xfrm>
            <a:off x="5626608" y="29626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大数据背后的驱动力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1B4874-5696-4ABF-9CF4-E8736B2AC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2597" y="948709"/>
            <a:ext cx="7787497" cy="426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AD4E507E-7953-40D9-BF48-6D2E383A7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835950"/>
              </p:ext>
            </p:extLst>
          </p:nvPr>
        </p:nvGraphicFramePr>
        <p:xfrm>
          <a:off x="571500" y="970772"/>
          <a:ext cx="2603498" cy="4260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A7DC373E-FC53-40EE-BF28-7035ACDE4CA1}"/>
              </a:ext>
            </a:extLst>
          </p:cNvPr>
          <p:cNvSpPr/>
          <p:nvPr/>
        </p:nvSpPr>
        <p:spPr>
          <a:xfrm>
            <a:off x="726976" y="5704326"/>
            <a:ext cx="640871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+mj-lt"/>
                <a:ea typeface="黑体" pitchFamily="49" charset="-122"/>
              </a:rPr>
              <a:t>技术将会逼近人类历史上的某种本质的奇点</a:t>
            </a:r>
            <a:endParaRPr lang="en-US" altLang="zh-CN" dirty="0">
              <a:latin typeface="+mj-lt"/>
              <a:ea typeface="黑体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+mj-lt"/>
                <a:ea typeface="黑体" pitchFamily="49" charset="-122"/>
              </a:rPr>
              <a:t>在那之后全部人类行为都不可能以我们熟悉的面貌继续存在。</a:t>
            </a:r>
          </a:p>
        </p:txBody>
      </p:sp>
    </p:spTree>
    <p:extLst>
      <p:ext uri="{BB962C8B-B14F-4D97-AF65-F5344CB8AC3E}">
        <p14:creationId xmlns:p14="http://schemas.microsoft.com/office/powerpoint/2010/main" val="2441504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8.3  SQL</a:t>
            </a:r>
            <a:r>
              <a:rPr lang="zh-CN" altLang="en-US" dirty="0"/>
              <a:t>和</a:t>
            </a:r>
            <a:r>
              <a:rPr lang="en-US" altLang="zh-CN" dirty="0"/>
              <a:t>Hadoop</a:t>
            </a:r>
            <a:r>
              <a:rPr lang="zh-CN" altLang="en-US" dirty="0"/>
              <a:t>的组合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：基本框架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2D2344-DB9D-4AB1-8840-B4F314FA9F42}"/>
              </a:ext>
            </a:extLst>
          </p:cNvPr>
          <p:cNvGrpSpPr/>
          <p:nvPr/>
        </p:nvGrpSpPr>
        <p:grpSpPr>
          <a:xfrm>
            <a:off x="2374236" y="778606"/>
            <a:ext cx="7443527" cy="4689371"/>
            <a:chOff x="1505401" y="996591"/>
            <a:chExt cx="6332313" cy="39977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96E3099-14A9-4E46-9924-8FC005B1E2C0}"/>
                </a:ext>
              </a:extLst>
            </p:cNvPr>
            <p:cNvSpPr/>
            <p:nvPr/>
          </p:nvSpPr>
          <p:spPr>
            <a:xfrm>
              <a:off x="1505401" y="1005301"/>
              <a:ext cx="6332313" cy="82731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黑体" pitchFamily="49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7653D71-8FC4-4860-BE05-6B0DA0007D62}"/>
                </a:ext>
              </a:extLst>
            </p:cNvPr>
            <p:cNvSpPr txBox="1"/>
            <p:nvPr/>
          </p:nvSpPr>
          <p:spPr>
            <a:xfrm>
              <a:off x="3593452" y="996591"/>
              <a:ext cx="2037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黑体" pitchFamily="49" charset="-122"/>
                </a:rPr>
                <a:t>Hive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黑体" pitchFamily="49" charset="-122"/>
                </a:rPr>
                <a:t>各种访问接口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2B4A8DF-CA8D-4019-BA93-59B3BB695B0D}"/>
                </a:ext>
              </a:extLst>
            </p:cNvPr>
            <p:cNvSpPr/>
            <p:nvPr/>
          </p:nvSpPr>
          <p:spPr>
            <a:xfrm>
              <a:off x="1614354" y="1365923"/>
              <a:ext cx="1285600" cy="336064"/>
            </a:xfrm>
            <a:prstGeom prst="rect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+mj-lt"/>
                  <a:ea typeface="黑体" pitchFamily="49" charset="-122"/>
                </a:rPr>
                <a:t>Bee Line CL1</a:t>
              </a:r>
              <a:endParaRPr lang="zh-CN" altLang="en-US" sz="1400">
                <a:solidFill>
                  <a:schemeClr val="bg1"/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2B0589E-13A6-4A7C-97FD-E727E1C380FA}"/>
                </a:ext>
              </a:extLst>
            </p:cNvPr>
            <p:cNvSpPr/>
            <p:nvPr/>
          </p:nvSpPr>
          <p:spPr>
            <a:xfrm>
              <a:off x="3008907" y="1365923"/>
              <a:ext cx="964431" cy="336064"/>
            </a:xfrm>
            <a:prstGeom prst="rect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+mj-lt"/>
                  <a:ea typeface="黑体" pitchFamily="49" charset="-122"/>
                </a:rPr>
                <a:t>Hive CL1</a:t>
              </a:r>
              <a:endParaRPr lang="zh-CN" altLang="en-US" sz="1400">
                <a:solidFill>
                  <a:schemeClr val="bg1"/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C06452A-380B-47BE-8875-650B42008594}"/>
                </a:ext>
              </a:extLst>
            </p:cNvPr>
            <p:cNvSpPr/>
            <p:nvPr/>
          </p:nvSpPr>
          <p:spPr>
            <a:xfrm>
              <a:off x="4082291" y="1365923"/>
              <a:ext cx="1151561" cy="336064"/>
            </a:xfrm>
            <a:prstGeom prst="rect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+mj-lt"/>
                  <a:ea typeface="黑体" pitchFamily="49" charset="-122"/>
                </a:rPr>
                <a:t>JDBC</a:t>
              </a:r>
              <a:r>
                <a:rPr lang="zh-CN" altLang="en-US" sz="1400">
                  <a:solidFill>
                    <a:schemeClr val="bg1"/>
                  </a:solidFill>
                  <a:latin typeface="+mj-lt"/>
                  <a:ea typeface="黑体" pitchFamily="49" charset="-122"/>
                </a:rPr>
                <a:t>客户端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0F99ADA-34EB-4CE0-8B63-8E10ADCC34DF}"/>
                </a:ext>
              </a:extLst>
            </p:cNvPr>
            <p:cNvSpPr/>
            <p:nvPr/>
          </p:nvSpPr>
          <p:spPr>
            <a:xfrm>
              <a:off x="5342805" y="1365923"/>
              <a:ext cx="1319252" cy="336064"/>
            </a:xfrm>
            <a:prstGeom prst="rect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+mj-lt"/>
                  <a:ea typeface="黑体" pitchFamily="49" charset="-122"/>
                </a:rPr>
                <a:t>ODBC</a:t>
              </a:r>
              <a:r>
                <a:rPr lang="zh-CN" altLang="en-US" sz="1400">
                  <a:solidFill>
                    <a:schemeClr val="bg1"/>
                  </a:solidFill>
                  <a:latin typeface="+mj-lt"/>
                  <a:ea typeface="黑体" pitchFamily="49" charset="-122"/>
                </a:rPr>
                <a:t>客户端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5D1CF86-C87F-4B4D-B376-A05CE9C010F0}"/>
                </a:ext>
              </a:extLst>
            </p:cNvPr>
            <p:cNvSpPr/>
            <p:nvPr/>
          </p:nvSpPr>
          <p:spPr>
            <a:xfrm>
              <a:off x="6771010" y="1365923"/>
              <a:ext cx="953493" cy="336064"/>
            </a:xfrm>
            <a:prstGeom prst="rect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+mj-lt"/>
                  <a:ea typeface="黑体" pitchFamily="49" charset="-122"/>
                </a:rPr>
                <a:t>Web</a:t>
              </a:r>
              <a:r>
                <a:rPr lang="zh-CN" altLang="en-US" sz="1400">
                  <a:solidFill>
                    <a:schemeClr val="bg1"/>
                  </a:solidFill>
                  <a:latin typeface="+mj-lt"/>
                  <a:ea typeface="黑体" pitchFamily="49" charset="-122"/>
                </a:rPr>
                <a:t>接口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4F34E2-B203-442A-846C-D0DEDEE563DD}"/>
                </a:ext>
              </a:extLst>
            </p:cNvPr>
            <p:cNvSpPr/>
            <p:nvPr/>
          </p:nvSpPr>
          <p:spPr>
            <a:xfrm>
              <a:off x="3973334" y="2139142"/>
              <a:ext cx="1369472" cy="44053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黑体" pitchFamily="49" charset="-122"/>
                </a:rPr>
                <a:t>Thrift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黑体" pitchFamily="49" charset="-122"/>
                </a:rPr>
                <a:t>服务器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11AFE46-7D0E-40B9-9F0D-7B96BDA5891A}"/>
                </a:ext>
              </a:extLst>
            </p:cNvPr>
            <p:cNvCxnSpPr>
              <a:stCxn id="13" idx="0"/>
              <a:endCxn id="10" idx="2"/>
            </p:cNvCxnSpPr>
            <p:nvPr/>
          </p:nvCxnSpPr>
          <p:spPr>
            <a:xfrm flipV="1">
              <a:off x="4658070" y="1701987"/>
              <a:ext cx="2" cy="4371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763FE75-516B-495D-B0EA-1F17CB3E1469}"/>
                </a:ext>
              </a:extLst>
            </p:cNvPr>
            <p:cNvCxnSpPr>
              <a:stCxn id="13" idx="0"/>
              <a:endCxn id="11" idx="2"/>
            </p:cNvCxnSpPr>
            <p:nvPr/>
          </p:nvCxnSpPr>
          <p:spPr>
            <a:xfrm flipV="1">
              <a:off x="4658070" y="1701987"/>
              <a:ext cx="1344361" cy="4371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C6C1D00-23F7-4CCC-A7EC-4FC0A7569BB4}"/>
                </a:ext>
              </a:extLst>
            </p:cNvPr>
            <p:cNvSpPr/>
            <p:nvPr/>
          </p:nvSpPr>
          <p:spPr>
            <a:xfrm>
              <a:off x="3973334" y="2673971"/>
              <a:ext cx="1369472" cy="131837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黑体" pitchFamily="49" charset="-122"/>
                </a:rPr>
                <a:t>解释器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93844E5-28E6-41FF-9B13-E916C4855360}"/>
                </a:ext>
              </a:extLst>
            </p:cNvPr>
            <p:cNvSpPr/>
            <p:nvPr/>
          </p:nvSpPr>
          <p:spPr>
            <a:xfrm>
              <a:off x="2413218" y="4158937"/>
              <a:ext cx="4357791" cy="835377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9116DDD-AAD1-49E6-83B6-CD8DA109FE66}"/>
                </a:ext>
              </a:extLst>
            </p:cNvPr>
            <p:cNvSpPr/>
            <p:nvPr/>
          </p:nvSpPr>
          <p:spPr>
            <a:xfrm>
              <a:off x="4082291" y="2952665"/>
              <a:ext cx="1151561" cy="2939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+mj-lt"/>
                  <a:ea typeface="黑体" pitchFamily="49" charset="-122"/>
                </a:rPr>
                <a:t>编译器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6F7ED97-9871-4B61-B59D-0AE9D3739659}"/>
                </a:ext>
              </a:extLst>
            </p:cNvPr>
            <p:cNvSpPr/>
            <p:nvPr/>
          </p:nvSpPr>
          <p:spPr>
            <a:xfrm>
              <a:off x="4082291" y="3301312"/>
              <a:ext cx="1151561" cy="2939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+mj-lt"/>
                  <a:ea typeface="黑体" pitchFamily="49" charset="-122"/>
                </a:rPr>
                <a:t>优化器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7A3B96C-8CE2-44C8-86B6-AB994CD75158}"/>
                </a:ext>
              </a:extLst>
            </p:cNvPr>
            <p:cNvSpPr/>
            <p:nvPr/>
          </p:nvSpPr>
          <p:spPr>
            <a:xfrm>
              <a:off x="4082291" y="3649959"/>
              <a:ext cx="1151561" cy="2939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+mj-lt"/>
                  <a:ea typeface="黑体" pitchFamily="49" charset="-122"/>
                </a:rPr>
                <a:t>执行器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854F9E4-26C5-4DEC-B4F1-502C010D3AFE}"/>
                </a:ext>
              </a:extLst>
            </p:cNvPr>
            <p:cNvSpPr/>
            <p:nvPr/>
          </p:nvSpPr>
          <p:spPr>
            <a:xfrm>
              <a:off x="2670982" y="4371032"/>
              <a:ext cx="1302352" cy="2939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+mj-lt"/>
                  <a:ea typeface="黑体" pitchFamily="49" charset="-122"/>
                </a:rPr>
                <a:t>MapReduce</a:t>
              </a:r>
              <a:endParaRPr lang="zh-CN" altLang="en-US" sz="1400">
                <a:latin typeface="+mj-lt"/>
                <a:ea typeface="黑体" pitchFamily="49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F53FBC1-F112-4195-8A8D-52285AB328C6}"/>
                </a:ext>
              </a:extLst>
            </p:cNvPr>
            <p:cNvSpPr/>
            <p:nvPr/>
          </p:nvSpPr>
          <p:spPr>
            <a:xfrm>
              <a:off x="5491047" y="4371032"/>
              <a:ext cx="1076742" cy="2939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+mj-lt"/>
                  <a:ea typeface="黑体" pitchFamily="49" charset="-122"/>
                </a:rPr>
                <a:t>数据仓库</a:t>
              </a:r>
            </a:p>
          </p:txBody>
        </p:sp>
        <p:sp>
          <p:nvSpPr>
            <p:cNvPr id="23" name="矩形 22" descr="HDFS">
              <a:extLst>
                <a:ext uri="{FF2B5EF4-FFF2-40B4-BE49-F238E27FC236}">
                  <a16:creationId xmlns:a16="http://schemas.microsoft.com/office/drawing/2014/main" id="{FE124821-26D3-42CA-9526-D686BEBDE82F}"/>
                </a:ext>
              </a:extLst>
            </p:cNvPr>
            <p:cNvSpPr/>
            <p:nvPr/>
          </p:nvSpPr>
          <p:spPr>
            <a:xfrm>
              <a:off x="5342805" y="4230789"/>
              <a:ext cx="1347826" cy="691518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黑体" pitchFamily="49" charset="-122"/>
                </a:rPr>
                <a:t>HDFS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374378D-9A92-4F8C-8A8B-A80C2BE4D1E0}"/>
                </a:ext>
              </a:extLst>
            </p:cNvPr>
            <p:cNvSpPr/>
            <p:nvPr/>
          </p:nvSpPr>
          <p:spPr>
            <a:xfrm>
              <a:off x="2586117" y="4634274"/>
              <a:ext cx="7617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黑体" pitchFamily="49" charset="-122"/>
                </a:rPr>
                <a:t>Hadoop</a:t>
              </a:r>
            </a:p>
          </p:txBody>
        </p:sp>
        <p:sp>
          <p:nvSpPr>
            <p:cNvPr id="25" name="圆柱形 22">
              <a:extLst>
                <a:ext uri="{FF2B5EF4-FFF2-40B4-BE49-F238E27FC236}">
                  <a16:creationId xmlns:a16="http://schemas.microsoft.com/office/drawing/2014/main" id="{AB085461-5733-4DDB-ACC7-35DB200CD7E6}"/>
                </a:ext>
              </a:extLst>
            </p:cNvPr>
            <p:cNvSpPr/>
            <p:nvPr/>
          </p:nvSpPr>
          <p:spPr>
            <a:xfrm>
              <a:off x="6311900" y="3032306"/>
              <a:ext cx="1143000" cy="550321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+mj-lt"/>
                  <a:ea typeface="黑体" pitchFamily="49" charset="-122"/>
                </a:rPr>
                <a:t>无数据库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4DCD6D9-1047-4ABA-A62C-E64A4CC0DCCB}"/>
                </a:ext>
              </a:extLst>
            </p:cNvPr>
            <p:cNvCxnSpPr>
              <a:endCxn id="9" idx="2"/>
            </p:cNvCxnSpPr>
            <p:nvPr/>
          </p:nvCxnSpPr>
          <p:spPr>
            <a:xfrm flipH="1" flipV="1">
              <a:off x="3491123" y="1701987"/>
              <a:ext cx="473755" cy="122847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00BCF9C-AD63-4B7D-BDB8-9BB4CC594C3B}"/>
                </a:ext>
              </a:extLst>
            </p:cNvPr>
            <p:cNvCxnSpPr/>
            <p:nvPr/>
          </p:nvCxnSpPr>
          <p:spPr>
            <a:xfrm flipH="1" flipV="1">
              <a:off x="2264178" y="1701988"/>
              <a:ext cx="1700700" cy="138169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B4C3F8B-2414-4260-BC23-520F7C3AB58B}"/>
                </a:ext>
              </a:extLst>
            </p:cNvPr>
            <p:cNvCxnSpPr/>
            <p:nvPr/>
          </p:nvCxnSpPr>
          <p:spPr>
            <a:xfrm flipV="1">
              <a:off x="5351262" y="1701989"/>
              <a:ext cx="1896494" cy="11996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474C308-241E-4CB3-99F6-43A6E9D9A5F2}"/>
                </a:ext>
              </a:extLst>
            </p:cNvPr>
            <p:cNvCxnSpPr>
              <a:stCxn id="16" idx="3"/>
            </p:cNvCxnSpPr>
            <p:nvPr/>
          </p:nvCxnSpPr>
          <p:spPr>
            <a:xfrm flipV="1">
              <a:off x="5342806" y="3318080"/>
              <a:ext cx="956703" cy="1507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F33C5F0-5474-4A61-8EAB-5987D5330251}"/>
                </a:ext>
              </a:extLst>
            </p:cNvPr>
            <p:cNvCxnSpPr>
              <a:stCxn id="21" idx="0"/>
              <a:endCxn id="16" idx="2"/>
            </p:cNvCxnSpPr>
            <p:nvPr/>
          </p:nvCxnSpPr>
          <p:spPr>
            <a:xfrm flipV="1">
              <a:off x="3322158" y="3992341"/>
              <a:ext cx="1335912" cy="37869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15ABDD8-2D97-48E2-B925-CAFEA8FD1284}"/>
                </a:ext>
              </a:extLst>
            </p:cNvPr>
            <p:cNvCxnSpPr>
              <a:stCxn id="22" idx="0"/>
              <a:endCxn id="16" idx="2"/>
            </p:cNvCxnSpPr>
            <p:nvPr/>
          </p:nvCxnSpPr>
          <p:spPr>
            <a:xfrm flipH="1" flipV="1">
              <a:off x="4658070" y="3992341"/>
              <a:ext cx="1371348" cy="37869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F9711ED-A15C-4A2E-99DA-A8D11132F978}"/>
                </a:ext>
              </a:extLst>
            </p:cNvPr>
            <p:cNvCxnSpPr>
              <a:stCxn id="22" idx="1"/>
              <a:endCxn id="21" idx="3"/>
            </p:cNvCxnSpPr>
            <p:nvPr/>
          </p:nvCxnSpPr>
          <p:spPr>
            <a:xfrm flipH="1">
              <a:off x="3973334" y="4518005"/>
              <a:ext cx="151771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2559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8.3  SQL</a:t>
            </a:r>
            <a:r>
              <a:rPr lang="zh-CN" altLang="en-US" dirty="0"/>
              <a:t>和</a:t>
            </a:r>
            <a:r>
              <a:rPr lang="en-US" altLang="zh-CN" dirty="0"/>
              <a:t>Hadoop</a:t>
            </a:r>
            <a:r>
              <a:rPr lang="zh-CN" altLang="en-US" dirty="0"/>
              <a:t>的组合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：基本框架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C8EA86B-CA46-4B57-B0A6-ED9B9CE90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531415"/>
              </p:ext>
            </p:extLst>
          </p:nvPr>
        </p:nvGraphicFramePr>
        <p:xfrm>
          <a:off x="468630" y="975360"/>
          <a:ext cx="11254740" cy="4513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2774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8.3  SQL</a:t>
            </a:r>
            <a:r>
              <a:rPr lang="zh-CN" altLang="en-US" dirty="0"/>
              <a:t>和</a:t>
            </a:r>
            <a:r>
              <a:rPr lang="en-US" altLang="zh-CN" dirty="0"/>
              <a:t>Hadoop</a:t>
            </a:r>
            <a:r>
              <a:rPr lang="zh-CN" altLang="en-US" dirty="0"/>
              <a:t>的组合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：语法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54DC98B-D61E-4BD9-BAD8-EBA290BEE480}"/>
              </a:ext>
            </a:extLst>
          </p:cNvPr>
          <p:cNvSpPr txBox="1">
            <a:spLocks/>
          </p:cNvSpPr>
          <p:nvPr/>
        </p:nvSpPr>
        <p:spPr>
          <a:xfrm>
            <a:off x="930178" y="1075550"/>
            <a:ext cx="10331644" cy="5895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Hive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的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SQL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称为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HiveQL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，它与大部分的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SQL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</a:rPr>
              <a:t>语法兼容，但是并不完全类似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</a:rPr>
              <a:t>SQL</a:t>
            </a:r>
            <a:endParaRPr lang="zh-CN" altLang="en-US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0" indent="0" algn="ctr">
              <a:buNone/>
            </a:pPr>
            <a:endParaRPr lang="zh-CN" altLang="en-US" sz="24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B7BEE5-65E0-47BB-AB9C-F4B9AFD8A9C7}"/>
              </a:ext>
            </a:extLst>
          </p:cNvPr>
          <p:cNvSpPr/>
          <p:nvPr/>
        </p:nvSpPr>
        <p:spPr>
          <a:xfrm>
            <a:off x="930178" y="1799470"/>
            <a:ext cx="110799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lt"/>
                <a:ea typeface="黑体" pitchFamily="49" charset="-122"/>
              </a:rPr>
              <a:t>数据类型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414FAA-0178-4B79-8027-5F6FB15DE20C}"/>
              </a:ext>
            </a:extLst>
          </p:cNvPr>
          <p:cNvSpPr/>
          <p:nvPr/>
        </p:nvSpPr>
        <p:spPr>
          <a:xfrm>
            <a:off x="930178" y="2298301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基本类型：数值型、布尔型和字符串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E387BE-8667-4447-A118-267150490028}"/>
              </a:ext>
            </a:extLst>
          </p:cNvPr>
          <p:cNvSpPr/>
          <p:nvPr/>
        </p:nvSpPr>
        <p:spPr>
          <a:xfrm>
            <a:off x="930178" y="2774407"/>
            <a:ext cx="4169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复杂类型：</a:t>
            </a:r>
            <a:r>
              <a:rPr lang="en-US" altLang="zh-CN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ARRAY</a:t>
            </a:r>
            <a:r>
              <a:rPr lang="zh-CN" altLang="en-US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、</a:t>
            </a:r>
            <a:r>
              <a:rPr lang="en-US" altLang="zh-CN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MAP</a:t>
            </a:r>
            <a:r>
              <a:rPr lang="zh-CN" altLang="en-US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和</a:t>
            </a:r>
            <a:r>
              <a:rPr lang="en-US" altLang="zh-CN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STRUCT</a:t>
            </a:r>
            <a:endParaRPr lang="zh-CN" altLang="en-US" sz="2000" dirty="0">
              <a:solidFill>
                <a:schemeClr val="tx2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2BCBBE-D50A-4A8B-AB3E-F57580FB7638}"/>
              </a:ext>
            </a:extLst>
          </p:cNvPr>
          <p:cNvSpPr/>
          <p:nvPr/>
        </p:nvSpPr>
        <p:spPr>
          <a:xfrm>
            <a:off x="930178" y="3432147"/>
            <a:ext cx="110799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lt"/>
                <a:ea typeface="黑体" pitchFamily="49" charset="-122"/>
              </a:rPr>
              <a:t>操作类型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FC90E9-1765-4153-8940-E4244886CE52}"/>
              </a:ext>
            </a:extLst>
          </p:cNvPr>
          <p:cNvSpPr/>
          <p:nvPr/>
        </p:nvSpPr>
        <p:spPr>
          <a:xfrm>
            <a:off x="930178" y="3931309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HiveQL</a:t>
            </a:r>
            <a:r>
              <a:rPr lang="zh-CN" altLang="en-US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操作符类似于</a:t>
            </a:r>
            <a:r>
              <a:rPr lang="en-US" altLang="zh-CN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SQL</a:t>
            </a:r>
            <a:r>
              <a:rPr lang="zh-CN" altLang="en-US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操作符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3CDF26-404E-4FDA-8E51-A93934FFE4B3}"/>
              </a:ext>
            </a:extLst>
          </p:cNvPr>
          <p:cNvSpPr/>
          <p:nvPr/>
        </p:nvSpPr>
        <p:spPr>
          <a:xfrm>
            <a:off x="930178" y="4365688"/>
            <a:ext cx="72991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Hive</a:t>
            </a:r>
            <a:r>
              <a:rPr lang="zh-CN" altLang="en-US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提供了数理统计、字符串操作、条件操作等大量的内置函数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973896-191F-47DA-9F04-6DFE8CE807C2}"/>
              </a:ext>
            </a:extLst>
          </p:cNvPr>
          <p:cNvSpPr/>
          <p:nvPr/>
        </p:nvSpPr>
        <p:spPr>
          <a:xfrm>
            <a:off x="930178" y="4845826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用户还可以自己编写函数</a:t>
            </a:r>
          </a:p>
        </p:txBody>
      </p:sp>
    </p:spTree>
    <p:extLst>
      <p:ext uri="{BB962C8B-B14F-4D97-AF65-F5344CB8AC3E}">
        <p14:creationId xmlns:p14="http://schemas.microsoft.com/office/powerpoint/2010/main" val="3480788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8.3  SQL</a:t>
            </a:r>
            <a:r>
              <a:rPr lang="zh-CN" altLang="en-US" dirty="0"/>
              <a:t>和</a:t>
            </a:r>
            <a:r>
              <a:rPr lang="en-US" altLang="zh-CN" dirty="0"/>
              <a:t>Hadoop</a:t>
            </a:r>
            <a:r>
              <a:rPr lang="zh-CN" altLang="en-US" dirty="0"/>
              <a:t>的组合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：语法示例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C89B7F-3959-42D8-9A1F-C7044BF07825}"/>
              </a:ext>
            </a:extLst>
          </p:cNvPr>
          <p:cNvSpPr/>
          <p:nvPr/>
        </p:nvSpPr>
        <p:spPr>
          <a:xfrm>
            <a:off x="592935" y="1266059"/>
            <a:ext cx="11006130" cy="36199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hive&gt;show tables;</a:t>
            </a:r>
            <a:r>
              <a:rPr lang="en-US" altLang="zh-CN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查看当前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仓库中所有表（以确定当前无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表）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hive&gt;create table member(id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int,name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string,gender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tinyint,age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tinyint,edu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string,prof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string,income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string)row format delimited fields terminated by '\t';          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使用合适字段与类型，新建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表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hive&gt;show tables;                                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再次查看，将显示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表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hive&gt;load data local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inpath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'/root/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memberData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into table member;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将本地文件</a:t>
            </a:r>
            <a:r>
              <a:rPr lang="en-US" altLang="zh-CN" sz="1400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memberData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hive&gt;select * from member;                               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查看表中所有记录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hive&gt;select * from member where gender=1;                 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查看表中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值为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的记录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hive&gt;select * from member where gender=1 AND age=23;    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查看表中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值为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且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的记录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hive&gt;select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gender,count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 from member group by gender;      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统计男女出现总次数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hive&gt;drop table member;                                 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表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hive&gt;quit;                                            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退出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Hive</a:t>
            </a:r>
            <a:r>
              <a:rPr lang="zh-CN" altLang="en-US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命令行接口</a:t>
            </a:r>
          </a:p>
        </p:txBody>
      </p:sp>
    </p:spTree>
    <p:extLst>
      <p:ext uri="{BB962C8B-B14F-4D97-AF65-F5344CB8AC3E}">
        <p14:creationId xmlns:p14="http://schemas.microsoft.com/office/powerpoint/2010/main" val="1556738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大数据的基本概念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Hadoop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Spark</a:t>
            </a:r>
            <a:r>
              <a:rPr lang="zh-CN" altLang="en-US" dirty="0">
                <a:latin typeface="Calibri" panose="020F0502020204030204" pitchFamily="34" charset="0"/>
              </a:rPr>
              <a:t>生态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Calibri" panose="020F0502020204030204" pitchFamily="34" charset="0"/>
              </a:rPr>
              <a:t>SQL</a:t>
            </a:r>
            <a:r>
              <a:rPr lang="zh-CN" altLang="en-US" dirty="0">
                <a:latin typeface="Calibri" panose="020F0502020204030204" pitchFamily="34" charset="0"/>
              </a:rPr>
              <a:t>与</a:t>
            </a:r>
            <a:r>
              <a:rPr lang="en-US" altLang="zh-CN" dirty="0">
                <a:latin typeface="Calibri" panose="020F0502020204030204" pitchFamily="34" charset="0"/>
              </a:rPr>
              <a:t>Hadoop</a:t>
            </a:r>
            <a:r>
              <a:rPr lang="zh-CN" altLang="en-US" dirty="0">
                <a:latin typeface="Calibri" panose="020F0502020204030204" pitchFamily="34" charset="0"/>
              </a:rPr>
              <a:t>的组合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8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大数据系统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/>
              <a:t>大数据系统的发展与未来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49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Amazon</a:t>
            </a:r>
            <a:r>
              <a:rPr lang="zh-CN" altLang="en-US" dirty="0"/>
              <a:t>的大数据平台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02DCF8-64BD-48E3-890D-C133573A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009" y="814799"/>
            <a:ext cx="7817392" cy="469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B4C6F45C-5585-4038-95C6-7C419330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6354" y="1498612"/>
            <a:ext cx="3499637" cy="332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619B74-6CE7-4384-90B7-501A27A51438}"/>
              </a:ext>
            </a:extLst>
          </p:cNvPr>
          <p:cNvSpPr/>
          <p:nvPr/>
        </p:nvSpPr>
        <p:spPr>
          <a:xfrm>
            <a:off x="8791660" y="814799"/>
            <a:ext cx="2574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  <a:ea typeface="黑体" pitchFamily="49" charset="-122"/>
              </a:rPr>
              <a:t>Amazon </a:t>
            </a:r>
            <a:r>
              <a:rPr lang="en-US" altLang="zh-CN" b="1" dirty="0" err="1">
                <a:latin typeface="+mj-lt"/>
                <a:ea typeface="黑体" pitchFamily="49" charset="-122"/>
              </a:rPr>
              <a:t>Redshift</a:t>
            </a:r>
            <a:r>
              <a:rPr lang="zh-CN" altLang="en-US" b="1" dirty="0">
                <a:latin typeface="+mj-lt"/>
                <a:ea typeface="黑体" pitchFamily="49" charset="-122"/>
              </a:rPr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189695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IBM </a:t>
            </a:r>
            <a:r>
              <a:rPr lang="en-US" altLang="zh-CN" dirty="0" err="1"/>
              <a:t>BigInsights</a:t>
            </a:r>
            <a:endParaRPr lang="zh-CN" alt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9AE9E97-668A-4B88-BF64-8985B4CA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5324" y="962046"/>
            <a:ext cx="8161352" cy="453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7292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Oracle Big Data Platform</a:t>
            </a:r>
            <a:endParaRPr lang="zh-CN" alt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4ADFE4CD-E2A7-42AC-87EC-E7596502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000" y="1409537"/>
            <a:ext cx="7494734" cy="329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7DEDBEF-DE99-429A-9AF3-546094BD4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6621" y="1759492"/>
            <a:ext cx="3809379" cy="2593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370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Microsoft Big Data Solution</a:t>
            </a:r>
            <a:endParaRPr lang="zh-CN" altLang="en-US" sz="2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268C490-D23A-4027-9FFD-22FDD2106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889" y="1527532"/>
            <a:ext cx="5324111" cy="380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7AFAB-CC27-49A8-9CF0-11EDB7733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4333" y="2119142"/>
            <a:ext cx="5221967" cy="229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6197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Intel Hadoop Stack</a:t>
            </a:r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2B3EF0E-1200-40C5-A9EF-BCE8CA4C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656" y="866922"/>
            <a:ext cx="8174688" cy="463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102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  大数据的基本概念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7364FE-DAC3-4B47-AB46-B005FBBE99FA}"/>
              </a:ext>
            </a:extLst>
          </p:cNvPr>
          <p:cNvSpPr txBox="1"/>
          <p:nvPr/>
        </p:nvSpPr>
        <p:spPr>
          <a:xfrm>
            <a:off x="5626608" y="29626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大数据诞生的历史</a:t>
            </a: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CCDC0739-D2C3-4416-AD0A-26CBF2393D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4710" y="943973"/>
            <a:ext cx="1594423" cy="1953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id="{7D4E92FB-CD16-4AE2-8F5D-08996AB196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4922" y="3576754"/>
            <a:ext cx="1188506" cy="1655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6">
            <a:extLst>
              <a:ext uri="{FF2B5EF4-FFF2-40B4-BE49-F238E27FC236}">
                <a16:creationId xmlns:a16="http://schemas.microsoft.com/office/drawing/2014/main" id="{09447094-4B6A-4E89-8BDE-A82749A9B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776" y="2862212"/>
            <a:ext cx="25922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ea typeface="华文仿宋" pitchFamily="2" charset="-122"/>
              </a:rPr>
              <a:t>2008</a:t>
            </a:r>
          </a:p>
          <a:p>
            <a:pPr algn="ctr"/>
            <a:r>
              <a:rPr lang="en-US" altLang="zh-CN" sz="2000" dirty="0">
                <a:ea typeface="华文仿宋" pitchFamily="2" charset="-122"/>
              </a:rPr>
              <a:t>Big Data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专刊</a:t>
            </a:r>
            <a:endParaRPr lang="en-US" altLang="zh-CN" sz="2000" dirty="0">
              <a:latin typeface="黑体" pitchFamily="49" charset="-122"/>
              <a:ea typeface="华文仿宋" pitchFamily="2" charset="-122"/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DC344885-84D1-42F5-8AF0-BB097EE9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559" y="3016100"/>
            <a:ext cx="1939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ea typeface="华文仿宋" pitchFamily="2" charset="-122"/>
              </a:rPr>
              <a:t>IT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企业研究报告</a:t>
            </a:r>
            <a:endParaRPr lang="en-US" altLang="zh-CN" sz="2000" dirty="0">
              <a:latin typeface="黑体" pitchFamily="49" charset="-122"/>
              <a:ea typeface="华文仿宋" pitchFamily="2" charset="-122"/>
            </a:endParaRPr>
          </a:p>
        </p:txBody>
      </p:sp>
      <p:sp>
        <p:nvSpPr>
          <p:cNvPr id="18" name="矩形 8">
            <a:extLst>
              <a:ext uri="{FF2B5EF4-FFF2-40B4-BE49-F238E27FC236}">
                <a16:creationId xmlns:a16="http://schemas.microsoft.com/office/drawing/2014/main" id="{2D1234E6-8CF5-4F80-853B-0E7EB5EAB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0010" y="5231760"/>
            <a:ext cx="25383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科学研究“第四范式”</a:t>
            </a:r>
            <a:endParaRPr lang="en-US" altLang="zh-CN" sz="2000" dirty="0">
              <a:latin typeface="黑体" pitchFamily="49" charset="-122"/>
              <a:ea typeface="华文仿宋" pitchFamily="2" charset="-122"/>
            </a:endParaRPr>
          </a:p>
        </p:txBody>
      </p:sp>
      <p:pic>
        <p:nvPicPr>
          <p:cNvPr id="20" name="图片 9">
            <a:extLst>
              <a:ext uri="{FF2B5EF4-FFF2-40B4-BE49-F238E27FC236}">
                <a16:creationId xmlns:a16="http://schemas.microsoft.com/office/drawing/2014/main" id="{E01B1C39-CB6D-4C86-987C-7BD73ABB32D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4443" y="3959418"/>
            <a:ext cx="1597051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10">
            <a:extLst>
              <a:ext uri="{FF2B5EF4-FFF2-40B4-BE49-F238E27FC236}">
                <a16:creationId xmlns:a16="http://schemas.microsoft.com/office/drawing/2014/main" id="{4935F6C9-8244-4B30-8B0F-EA06E840BC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2444" y="2273225"/>
            <a:ext cx="1204274" cy="42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图片 11">
            <a:extLst>
              <a:ext uri="{FF2B5EF4-FFF2-40B4-BE49-F238E27FC236}">
                <a16:creationId xmlns:a16="http://schemas.microsoft.com/office/drawing/2014/main" id="{539F25E4-EF94-4EE3-AD08-E66A385D0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30034" y="1550912"/>
            <a:ext cx="820522" cy="33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矩形 12">
            <a:extLst>
              <a:ext uri="{FF2B5EF4-FFF2-40B4-BE49-F238E27FC236}">
                <a16:creationId xmlns:a16="http://schemas.microsoft.com/office/drawing/2014/main" id="{936AF430-B018-47E1-AAB0-22E55C5FC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5917" y="5264090"/>
            <a:ext cx="31683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2011-2015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“十二五”规划</a:t>
            </a:r>
          </a:p>
        </p:txBody>
      </p:sp>
      <p:sp>
        <p:nvSpPr>
          <p:cNvPr id="28" name="矩形 13">
            <a:extLst>
              <a:ext uri="{FF2B5EF4-FFF2-40B4-BE49-F238E27FC236}">
                <a16:creationId xmlns:a16="http://schemas.microsoft.com/office/drawing/2014/main" id="{219AD796-50A2-40CC-A527-1C4AEFD21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399" y="5061691"/>
            <a:ext cx="23762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2012</a:t>
            </a:r>
          </a:p>
          <a:p>
            <a:pPr algn="ctr"/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美国重大研究计划</a:t>
            </a:r>
            <a:endParaRPr lang="en-US" altLang="zh-CN" sz="2000" dirty="0">
              <a:latin typeface="黑体" pitchFamily="49" charset="-122"/>
              <a:ea typeface="华文仿宋" pitchFamily="2" charset="-122"/>
            </a:endParaRPr>
          </a:p>
        </p:txBody>
      </p:sp>
      <p:pic>
        <p:nvPicPr>
          <p:cNvPr id="30" name="图片 14">
            <a:extLst>
              <a:ext uri="{FF2B5EF4-FFF2-40B4-BE49-F238E27FC236}">
                <a16:creationId xmlns:a16="http://schemas.microsoft.com/office/drawing/2014/main" id="{1DFC494F-7F66-457E-A253-3B2C2777AE5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78004" y="3793329"/>
            <a:ext cx="1427836" cy="1377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图片 15">
            <a:extLst>
              <a:ext uri="{FF2B5EF4-FFF2-40B4-BE49-F238E27FC236}">
                <a16:creationId xmlns:a16="http://schemas.microsoft.com/office/drawing/2014/main" id="{A8D0A5B2-DBD8-46F3-8D48-783E9C97B7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70436" y="1910952"/>
            <a:ext cx="1457479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矩形 16">
            <a:extLst>
              <a:ext uri="{FF2B5EF4-FFF2-40B4-BE49-F238E27FC236}">
                <a16:creationId xmlns:a16="http://schemas.microsoft.com/office/drawing/2014/main" id="{031EFF69-7673-4A48-8F2D-BA554629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940" y="2893493"/>
            <a:ext cx="25869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ea typeface="华文仿宋" pitchFamily="2" charset="-122"/>
              </a:rPr>
              <a:t>2011</a:t>
            </a:r>
          </a:p>
          <a:p>
            <a:pPr algn="ctr"/>
            <a:r>
              <a:rPr lang="en-US" altLang="zh-CN" sz="2000" dirty="0">
                <a:ea typeface="华文仿宋" pitchFamily="2" charset="-122"/>
              </a:rPr>
              <a:t>Dealing with Data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专刊</a:t>
            </a:r>
            <a:endParaRPr lang="en-US" altLang="zh-CN" sz="2000" dirty="0">
              <a:latin typeface="黑体" pitchFamily="49" charset="-122"/>
              <a:ea typeface="华文仿宋" pitchFamily="2" charset="-122"/>
            </a:endParaRPr>
          </a:p>
        </p:txBody>
      </p:sp>
      <p:pic>
        <p:nvPicPr>
          <p:cNvPr id="36" name="图片 17">
            <a:extLst>
              <a:ext uri="{FF2B5EF4-FFF2-40B4-BE49-F238E27FC236}">
                <a16:creationId xmlns:a16="http://schemas.microsoft.com/office/drawing/2014/main" id="{FD05397F-7F4F-4906-934D-4BF7B81298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13256" y="1136798"/>
            <a:ext cx="123268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图片 2">
            <a:extLst>
              <a:ext uri="{FF2B5EF4-FFF2-40B4-BE49-F238E27FC236}">
                <a16:creationId xmlns:a16="http://schemas.microsoft.com/office/drawing/2014/main" id="{F446D286-823F-465F-9DD7-BAC9C3A6CCA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53523" y="911379"/>
            <a:ext cx="1456017" cy="187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3688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Hortonworks Data Platform</a:t>
            </a:r>
            <a:endParaRPr lang="zh-CN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647329-D2D1-4B3F-AFB2-81E8F1DF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3957" y="1092726"/>
            <a:ext cx="9364086" cy="438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1752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Cloudera Distribution Hadoop</a:t>
            </a:r>
            <a:endParaRPr lang="zh-CN" alt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81EBDF-E1EA-4DBB-BCBD-7A2A83E5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5152" y="829280"/>
            <a:ext cx="7521696" cy="473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2223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400" dirty="0"/>
              <a:t>Teradata Big Data Architecture</a:t>
            </a:r>
            <a:endParaRPr lang="zh-CN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3A532-7F81-45DF-A46A-ABE9C8109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5235" y="759833"/>
            <a:ext cx="7661529" cy="48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4551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星环科技 </a:t>
            </a:r>
            <a:r>
              <a:rPr lang="en-US" altLang="zh-CN" sz="2400" dirty="0" err="1"/>
              <a:t>Transwarp</a:t>
            </a:r>
            <a:r>
              <a:rPr lang="en-US" altLang="zh-CN" sz="2400" dirty="0"/>
              <a:t> Data Hub</a:t>
            </a:r>
            <a:endParaRPr lang="zh-CN" altLang="en-US" sz="24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3BEB338-F3CD-4EE5-B4EB-24B024B9B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9841" y="682619"/>
            <a:ext cx="8532317" cy="4868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126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华为 </a:t>
            </a:r>
            <a:r>
              <a:rPr lang="en-US" altLang="zh-CN" dirty="0" err="1"/>
              <a:t>FusionInsight</a:t>
            </a:r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E8CEED-A534-442A-9957-E26AB07E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1014" y="573715"/>
            <a:ext cx="6029972" cy="509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7980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Gartner </a:t>
            </a:r>
            <a:r>
              <a:rPr lang="zh-CN" altLang="en-US" dirty="0"/>
              <a:t>魔力象限</a:t>
            </a:r>
          </a:p>
        </p:txBody>
      </p:sp>
      <p:pic>
        <p:nvPicPr>
          <p:cNvPr id="6" name="Picture 2" descr="前方高能！星环科技首次被收入2016版Visionaries魔力象限-图片1">
            <a:extLst>
              <a:ext uri="{FF2B5EF4-FFF2-40B4-BE49-F238E27FC236}">
                <a16:creationId xmlns:a16="http://schemas.microsoft.com/office/drawing/2014/main" id="{21FF9B24-18A0-470D-8C16-70A71B99C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3141" y="790220"/>
            <a:ext cx="4499418" cy="4189114"/>
          </a:xfrm>
          <a:prstGeom prst="rect">
            <a:avLst/>
          </a:pr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D337C8D-6C17-44B6-8BD4-D4026CACE900}"/>
              </a:ext>
            </a:extLst>
          </p:cNvPr>
          <p:cNvSpPr/>
          <p:nvPr/>
        </p:nvSpPr>
        <p:spPr>
          <a:xfrm>
            <a:off x="1380852" y="5057056"/>
            <a:ext cx="5105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</a:rPr>
              <a:t>2016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</a:rPr>
              <a:t>年</a:t>
            </a: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</a:rPr>
              <a:t>Gartner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</a:rPr>
              <a:t>数据仓库及数据管理魔力象限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DA54BA-5F2B-4B63-AE62-E2808E13B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96" y="872513"/>
            <a:ext cx="3963096" cy="395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C24AE28-FB13-468A-9D41-D59FED280734}"/>
              </a:ext>
            </a:extLst>
          </p:cNvPr>
          <p:cNvSpPr/>
          <p:nvPr/>
        </p:nvSpPr>
        <p:spPr>
          <a:xfrm>
            <a:off x="7211292" y="5025285"/>
            <a:ext cx="3707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</a:rPr>
              <a:t>2017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</a:rPr>
              <a:t>年</a:t>
            </a: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</a:rPr>
              <a:t>Gartner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itchFamily="49" charset="-122"/>
              </a:rPr>
              <a:t>魔力象限</a:t>
            </a:r>
          </a:p>
        </p:txBody>
      </p:sp>
    </p:spTree>
    <p:extLst>
      <p:ext uri="{BB962C8B-B14F-4D97-AF65-F5344CB8AC3E}">
        <p14:creationId xmlns:p14="http://schemas.microsoft.com/office/powerpoint/2010/main" val="2818666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8.4  </a:t>
            </a:r>
            <a:r>
              <a:rPr lang="zh-CN" altLang="en-US" dirty="0"/>
              <a:t>大数据系统的发展与未来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日新月异的大数据技术创新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2E1C49-57A9-4729-9310-30E45CBAA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1051" y="960285"/>
            <a:ext cx="8769898" cy="449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536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99381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大数据的基本概念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334234"/>
            <a:ext cx="4801847" cy="75565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Hadoop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Spark</a:t>
            </a:r>
            <a:r>
              <a:rPr lang="zh-CN" altLang="en-US" dirty="0">
                <a:latin typeface="Calibri" panose="020F0502020204030204" pitchFamily="34" charset="0"/>
              </a:rPr>
              <a:t>生态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674653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Calibri" panose="020F0502020204030204" pitchFamily="34" charset="0"/>
              </a:rPr>
              <a:t>SQL</a:t>
            </a:r>
            <a:r>
              <a:rPr lang="zh-CN" altLang="en-US" dirty="0">
                <a:latin typeface="Calibri" panose="020F0502020204030204" pitchFamily="34" charset="0"/>
              </a:rPr>
              <a:t>与</a:t>
            </a:r>
            <a:r>
              <a:rPr lang="en-US" altLang="zh-CN" dirty="0">
                <a:latin typeface="Calibri" panose="020F0502020204030204" pitchFamily="34" charset="0"/>
              </a:rPr>
              <a:t>Hadoop</a:t>
            </a:r>
            <a:r>
              <a:rPr lang="zh-CN" altLang="en-US" dirty="0">
                <a:latin typeface="Calibri" panose="020F0502020204030204" pitchFamily="34" charset="0"/>
              </a:rPr>
              <a:t>的组合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042583"/>
            <a:ext cx="741082" cy="7556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83002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342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565070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</a:rPr>
              <a:t>8 </a:t>
            </a:r>
            <a:r>
              <a:rPr lang="zh-CN" altLang="en-US" sz="2400" dirty="0">
                <a:solidFill>
                  <a:schemeClr val="bg1"/>
                </a:solidFill>
              </a:rPr>
              <a:t>章</a:t>
            </a:r>
            <a:br>
              <a:rPr lang="en-US" altLang="zh-CN" sz="54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大数据系统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015072"/>
            <a:ext cx="4801847" cy="75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大数据系统的发展与未来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0638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67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  大数据的基本概念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大数据的不同定义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9CFAE29-633A-4D3E-B28A-790C5A25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995551"/>
            <a:ext cx="6254305" cy="5401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ECEB1D88-E1D5-46A3-B230-455B7BAA897E}"/>
              </a:ext>
            </a:extLst>
          </p:cNvPr>
          <p:cNvSpPr txBox="1">
            <a:spLocks/>
          </p:cNvSpPr>
          <p:nvPr/>
        </p:nvSpPr>
        <p:spPr>
          <a:xfrm>
            <a:off x="7556502" y="1887829"/>
            <a:ext cx="4511040" cy="18086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多维度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：特征维度多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完备性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：全面性，全局数据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关联性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：数据间的关联性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C00000"/>
                </a:solidFill>
                <a:ea typeface="黑体" pitchFamily="49" charset="-122"/>
              </a:rPr>
              <a:t>不确定性</a:t>
            </a:r>
            <a:r>
              <a:rPr lang="zh-CN" altLang="en-US" sz="2400" dirty="0">
                <a:ea typeface="黑体" pitchFamily="49" charset="-122"/>
              </a:rPr>
              <a:t>：数据的真实性难以确定，含有噪音</a:t>
            </a:r>
            <a:endParaRPr lang="en-US" altLang="zh-CN" sz="2400" dirty="0">
              <a:ea typeface="黑体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FAD673-637B-4AB1-863C-802E19774EC2}"/>
              </a:ext>
            </a:extLst>
          </p:cNvPr>
          <p:cNvSpPr txBox="1"/>
          <p:nvPr/>
        </p:nvSpPr>
        <p:spPr>
          <a:xfrm>
            <a:off x="9001543" y="11216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本质特征</a:t>
            </a:r>
          </a:p>
        </p:txBody>
      </p:sp>
    </p:spTree>
    <p:extLst>
      <p:ext uri="{BB962C8B-B14F-4D97-AF65-F5344CB8AC3E}">
        <p14:creationId xmlns:p14="http://schemas.microsoft.com/office/powerpoint/2010/main" val="267734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  大数据的基本概念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大数据的其他特征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A6D12F0-EC04-421E-98D8-98C4265DB654}"/>
              </a:ext>
            </a:extLst>
          </p:cNvPr>
          <p:cNvSpPr txBox="1">
            <a:spLocks/>
          </p:cNvSpPr>
          <p:nvPr/>
        </p:nvSpPr>
        <p:spPr>
          <a:xfrm>
            <a:off x="571500" y="1060323"/>
            <a:ext cx="6451092" cy="47373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体量大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：</a:t>
            </a: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4V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中的</a:t>
            </a: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Volume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类型多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：结构化、半结构化和非结构化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来源广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：数据来源广泛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及时性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：</a:t>
            </a: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4V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中的</a:t>
            </a:r>
            <a:r>
              <a:rPr lang="en-US" altLang="zh-CN" sz="2400">
                <a:latin typeface="Calibri" panose="020F0502020204030204" pitchFamily="34" charset="0"/>
                <a:ea typeface="黑体" pitchFamily="49" charset="-122"/>
              </a:rPr>
              <a:t>Velocity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积累久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：长期积累与存储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在线性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：随时能调用和计算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价值密度低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：大量的数据中真正有价值的少</a:t>
            </a:r>
            <a:endParaRPr lang="en-US" altLang="zh-CN" sz="2400">
              <a:latin typeface="Calibri" panose="020F0502020204030204" pitchFamily="34" charset="0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C00000"/>
                </a:solidFill>
                <a:latin typeface="Calibri" panose="020F0502020204030204" pitchFamily="34" charset="0"/>
                <a:ea typeface="黑体" pitchFamily="49" charset="-122"/>
              </a:rPr>
              <a:t>最终价值大</a:t>
            </a:r>
            <a:r>
              <a:rPr lang="zh-CN" altLang="en-US" sz="2400">
                <a:latin typeface="Calibri" panose="020F0502020204030204" pitchFamily="34" charset="0"/>
                <a:ea typeface="黑体" pitchFamily="49" charset="-122"/>
              </a:rPr>
              <a:t>：最终带来的价值大</a:t>
            </a:r>
            <a:endParaRPr lang="zh-CN" altLang="en-US" sz="2400" dirty="0">
              <a:latin typeface="Calibri" panose="020F0502020204030204" pitchFamily="34" charset="0"/>
              <a:ea typeface="黑体" pitchFamily="49" charset="-122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B0E4BED-8B50-49A9-ADAF-D0B2D510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371" y="1357974"/>
            <a:ext cx="3638685" cy="363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274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  大数据的基本概念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0B6F1-9E34-4BAE-A0E0-CCC43C27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大数据的技术简史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62F96-80F6-4A93-B070-BCBF37A5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536" y="674199"/>
            <a:ext cx="6794627" cy="570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C27EA8C-C664-4816-8F83-9C886846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0" y="1127394"/>
            <a:ext cx="4635498" cy="2652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D413A34-91B8-4140-B402-852F10A04669}"/>
              </a:ext>
            </a:extLst>
          </p:cNvPr>
          <p:cNvSpPr txBox="1"/>
          <p:nvPr/>
        </p:nvSpPr>
        <p:spPr>
          <a:xfrm>
            <a:off x="8261468" y="4084934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Google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大数据技术演化</a:t>
            </a:r>
          </a:p>
        </p:txBody>
      </p:sp>
    </p:spTree>
    <p:extLst>
      <p:ext uri="{BB962C8B-B14F-4D97-AF65-F5344CB8AC3E}">
        <p14:creationId xmlns:p14="http://schemas.microsoft.com/office/powerpoint/2010/main" val="17712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84_TF44868783.potx" id="{D23C0A83-2235-4092-8749-F0E8DE54B5C3}" vid="{C326C22E-123A-449E-B747-A350976D563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经典加粗精致演示文稿</Template>
  <TotalTime>4034</TotalTime>
  <Words>3098</Words>
  <Application>Microsoft Office PowerPoint</Application>
  <PresentationFormat>宽屏</PresentationFormat>
  <Paragraphs>363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7" baseType="lpstr">
      <vt:lpstr>Microsoft YaHei Light</vt:lpstr>
      <vt:lpstr>Microsoft YaHei UI</vt:lpstr>
      <vt:lpstr>黑体</vt:lpstr>
      <vt:lpstr>Arial</vt:lpstr>
      <vt:lpstr>Calibri</vt:lpstr>
      <vt:lpstr>Calibri Light</vt:lpstr>
      <vt:lpstr>Cambria Math</vt:lpstr>
      <vt:lpstr>Corbel</vt:lpstr>
      <vt:lpstr>Courier New</vt:lpstr>
      <vt:lpstr>Office 主题</vt:lpstr>
      <vt:lpstr>数据科学与工程导论</vt:lpstr>
      <vt:lpstr>PowerPoint 演示文稿</vt:lpstr>
      <vt:lpstr>第 8 章 大数据系统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8 章 大数据系统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8 章 大数据系统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8 章 大数据系统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8 章 大数据系统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数据科学与工程导论 - 08 大数据系统</dc:title>
  <dc:creator>苏斌</dc:creator>
  <cp:lastModifiedBy>苏斌</cp:lastModifiedBy>
  <cp:revision>292</cp:revision>
  <dcterms:created xsi:type="dcterms:W3CDTF">2020-08-07T14:40:06Z</dcterms:created>
  <dcterms:modified xsi:type="dcterms:W3CDTF">2020-10-05T05:29:42Z</dcterms:modified>
</cp:coreProperties>
</file>